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318" r:id="rId6"/>
    <p:sldId id="319" r:id="rId7"/>
    <p:sldId id="320" r:id="rId8"/>
    <p:sldId id="260" r:id="rId9"/>
    <p:sldId id="321" r:id="rId10"/>
    <p:sldId id="313" r:id="rId11"/>
    <p:sldId id="261" r:id="rId12"/>
    <p:sldId id="322" r:id="rId13"/>
    <p:sldId id="323" r:id="rId14"/>
    <p:sldId id="324" r:id="rId15"/>
    <p:sldId id="325" r:id="rId16"/>
    <p:sldId id="326" r:id="rId17"/>
    <p:sldId id="327" r:id="rId18"/>
    <p:sldId id="269" r:id="rId19"/>
    <p:sldId id="328" r:id="rId20"/>
    <p:sldId id="270" r:id="rId21"/>
    <p:sldId id="329" r:id="rId22"/>
    <p:sldId id="271" r:id="rId23"/>
    <p:sldId id="330" r:id="rId24"/>
    <p:sldId id="263" r:id="rId25"/>
    <p:sldId id="262" r:id="rId26"/>
    <p:sldId id="264" r:id="rId27"/>
    <p:sldId id="265" r:id="rId28"/>
    <p:sldId id="266" r:id="rId29"/>
    <p:sldId id="267" r:id="rId30"/>
    <p:sldId id="268" r:id="rId31"/>
    <p:sldId id="331" r:id="rId32"/>
    <p:sldId id="306" r:id="rId33"/>
    <p:sldId id="307" r:id="rId34"/>
    <p:sldId id="332" r:id="rId35"/>
    <p:sldId id="317" r:id="rId36"/>
    <p:sldId id="272" r:id="rId37"/>
    <p:sldId id="333" r:id="rId38"/>
    <p:sldId id="273" r:id="rId39"/>
    <p:sldId id="314" r:id="rId40"/>
    <p:sldId id="315" r:id="rId41"/>
    <p:sldId id="316" r:id="rId42"/>
    <p:sldId id="277" r:id="rId43"/>
    <p:sldId id="334" r:id="rId44"/>
    <p:sldId id="335" r:id="rId45"/>
    <p:sldId id="278" r:id="rId46"/>
    <p:sldId id="279" r:id="rId47"/>
    <p:sldId id="299" r:id="rId48"/>
    <p:sldId id="305" r:id="rId49"/>
    <p:sldId id="303" r:id="rId50"/>
    <p:sldId id="281" r:id="rId51"/>
    <p:sldId id="282" r:id="rId52"/>
    <p:sldId id="283" r:id="rId53"/>
    <p:sldId id="284" r:id="rId54"/>
    <p:sldId id="300" r:id="rId55"/>
    <p:sldId id="301" r:id="rId56"/>
    <p:sldId id="302" r:id="rId57"/>
    <p:sldId id="311" r:id="rId58"/>
    <p:sldId id="304" r:id="rId59"/>
    <p:sldId id="308" r:id="rId60"/>
    <p:sldId id="309" r:id="rId61"/>
    <p:sldId id="310" r:id="rId6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FF6600"/>
    <a:srgbClr val="00FF00"/>
    <a:srgbClr val="707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3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B8110D0-49F9-41D6-B83E-E863B031B4A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AB560D7-D049-4F47-BF69-1632171893E4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79233195-725D-4157-B2E6-0C678ACABCC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DC1BDDD0-EF72-4171-B77F-9CC879E65E58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B8C37459-E41A-4273-9DD3-B9B2B058EB7C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B844ED2-9A59-4395-8052-3CFB777ADBEF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10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BA230E5-E5C3-4E5A-B81D-22DB0D1E2F05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10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1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EECE1387-DABC-417F-90D2-99E56CC1E81B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892B3259-E4DC-45C0-A3BB-CC8ECBA5BAB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6773223E-36E1-4AA3-AC8E-7310078AE7AD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7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9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14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14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0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15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15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6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16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16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3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17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17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24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282646C1-48CD-4AA1-8005-1A398031D9B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6AD972A8-C8A3-4DD7-9DBE-62B927304487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18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6B34371-996A-4090-B4D0-6C0BFF761B12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18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282646C1-48CD-4AA1-8005-1A398031D9B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6AD972A8-C8A3-4DD7-9DBE-62B927304487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19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6B34371-996A-4090-B4D0-6C0BFF761B12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19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B09C4ED-50E6-4F8B-93A5-08CDAA5BDAF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A3CC0D47-87A7-400E-9AEC-F78DB1FF5908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5260882C-9F7D-408A-80DA-501535C179EB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96AD338-C608-46E8-A301-3C834124C90B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3B91D09A-3010-4876-A2E8-B99DDF1A3763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20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282646C1-48CD-4AA1-8005-1A398031D9B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6AD972A8-C8A3-4DD7-9DBE-62B927304487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6B34371-996A-4090-B4D0-6C0BFF761B12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26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2DC89AD1-A3BA-4024-BD2C-F3585297A83C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6ADFD7C-E543-45D3-AAA1-C5313A96C0C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B9129E28-0D14-47CD-8D0C-70FA5F45E5FE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2DC89AD1-A3BA-4024-BD2C-F3585297A83C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6ADFD7C-E543-45D3-AAA1-C5313A96C0C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B9129E28-0D14-47CD-8D0C-70FA5F45E5FE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34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0ED27A7F-E121-4ED9-ACE5-845FB705A618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E792D59F-B57A-42C6-BD28-3D1D9081A4FA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24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4DBD176C-B121-452A-B750-7E2EEA303228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3AD63B3E-5482-4FFD-B821-BE08EBC02F67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25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6E3F9186-707F-4581-B694-446058CC29EC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F8C2BE91-700F-4F95-8A4E-4BBCEF5BD0F5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23D94AE7-66BE-4656-B80F-37A39CF8D803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27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E60E6B09-3A60-40AE-9DC2-A87412C2493D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A9D3FACE-F1BF-4F5D-A00E-779AEBB511E7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28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43A3915D-D8B0-4C0A-A993-BCDB11095A0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BAE3BFAB-5E16-4639-8188-C6698A67456D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29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76966D5E-3CFC-43D9-9278-28DF19E29A41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23DDC516-C94E-49CD-BEA1-76FA260AE5B9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30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39CBCAD6-0E8C-474B-8D5F-9B65E0D1D0F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5137CE66-C132-4DB7-B2C9-88A0A83AAE0C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36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39CBCAD6-0E8C-474B-8D5F-9B65E0D1D0F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5137CE66-C132-4DB7-B2C9-88A0A83AAE0C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37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75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789CDF9-7859-45DE-AB7B-3F83DDF83B71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1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789CDF9-7859-45DE-AB7B-3F83DDF83B71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1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38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789CDF9-7859-45DE-AB7B-3F83DDF83B71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1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44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789CDF9-7859-45DE-AB7B-3F83DDF83B71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1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629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B9D23B89-316D-48DE-B7DB-EE0E16330765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9567562-4EE8-437C-8EC9-B3AA5732FE2A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39CBCAD6-0E8C-474B-8D5F-9B65E0D1D0F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5137CE66-C132-4DB7-B2C9-88A0A83AAE0C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90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39CBCAD6-0E8C-474B-8D5F-9B65E0D1D0F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44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5137CE66-C132-4DB7-B2C9-88A0A83AAE0C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44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7DE6948E-C9F0-4D6A-9BE2-5367EE0A3B48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DE284612-D8BA-4C39-937E-739457F9C1E9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DF3B928E-2568-4A57-9DE8-F4372CB9181E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8EA8243D-F1AD-4F62-8260-7BEEC63C91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45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93141152-1A1B-481A-9E44-2DBA621BCA69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45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9C1C7513-8EEE-4400-98C3-9E3C12F92195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46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16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D4CC09C3-81B2-4701-A79A-B6FA118F49AD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50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1DBABF3-9658-48DB-B1FD-DE288BA06D17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50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FF99BAE3-C8F4-41B7-89BE-FBAACB5A1D6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51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5FDA4C8A-FF50-404E-B593-B7CE4D2AAD01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51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9DC0F482-3817-4BB4-BDFA-D89A2957EB3A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52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6394410-7528-453E-AEC4-5FD51BA0156C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52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3E03742E-AADC-4FF0-B909-EEF0A1C895C3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53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BB72DC5B-E4C7-4786-9484-116D8200A10B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53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8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6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6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4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7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7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4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B8C37459-E41A-4273-9DD3-B9B2B058EB7C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B844ED2-9A59-4395-8052-3CFB777ADBEF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FBA230E5-E5C3-4E5A-B81D-22DB0D1E2F05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1F2E46E4-AB1B-40B5-B6D7-8DB1DCC48799}" type="slidenum">
              <a:rPr lang="it-IT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it-IT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0B26E2F2-6E84-4EE8-9E7F-C2F8B20EC624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9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>
              <a:lnSpc>
                <a:spcPct val="95000"/>
              </a:lnSpc>
            </a:pPr>
            <a:fld id="{44215531-5F69-426B-BC09-37904AC53BE6}" type="slidenum">
              <a:rPr lang="it-IT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9</a:t>
            </a:fld>
            <a:endParaRPr lang="it-IT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8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70861-6FDD-46B8-9808-9F3A641A778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7377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52821-F5B7-42EF-BFB9-D92C5F682B8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561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A95C7-C845-41BA-9163-D83C4E82150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1705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C4F86-A70C-406A-B8FD-007A639573F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6792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7363E-CAAD-4D24-9DCD-ACD6F277B79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7622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0F0F0-DD1A-4B6D-BE2F-390578695D4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2753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1FE79-7D5E-4B89-9BAA-322C291C4CC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3674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3903A-B360-485A-A328-793B9F60975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236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BD3CC-56F4-43AE-8BF3-169B75A3975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800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7E554-B211-4B2B-81FC-3B2C1095FA8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6511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E043F-77C7-4D47-A041-70343BE0D90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2339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Cliccate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4"/>
            <a:r>
              <a:rPr lang="en-GB" altLang="en-US"/>
              <a:t>Nono livello struttura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Arial" charset="0"/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ECBA507-B11C-4FE2-9330-81EA77B4AAD9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73588" y="247650"/>
            <a:ext cx="5289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15776" y="2411685"/>
            <a:ext cx="3888432" cy="238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8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LE</a:t>
            </a:r>
            <a:r>
              <a:rPr lang="it-IT" altLang="en-US" sz="8000" b="1" i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</a:t>
            </a:r>
            <a:r>
              <a:rPr lang="it-IT" altLang="en-US" sz="80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CARNI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-35454"/>
            <a:ext cx="5760393" cy="7680523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-17772" y="0"/>
            <a:ext cx="10098397" cy="75596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" y="611485"/>
            <a:ext cx="9944933" cy="6198482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80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" y="0"/>
            <a:ext cx="10045313" cy="415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385" y="4499917"/>
            <a:ext cx="10045312" cy="19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Alcune religioni </a:t>
            </a: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(Ebraismo e Islamismo)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vietano</a:t>
            </a: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consumo della carne del maiale,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considerata impura</a:t>
            </a: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72160" y="467469"/>
            <a:ext cx="2656879" cy="10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6600" b="1" u="sng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OVINI</a:t>
            </a:r>
            <a:endParaRPr lang="it-IT" altLang="en-US" sz="6000" b="1" u="sng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0059" y="2051645"/>
            <a:ext cx="972108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ovina utilizzata per </a:t>
            </a:r>
            <a:r>
              <a:rPr lang="it-IT" alt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scopo alimentare </a:t>
            </a:r>
            <a:r>
              <a:rPr lang="it-IT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soprattutto quella degli </a:t>
            </a:r>
            <a:r>
              <a:rPr lang="it-IT" alt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ANIMALI GIOVANI</a:t>
            </a:r>
            <a:r>
              <a:rPr lang="it-IT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 eaLnBrk="1"/>
            <a:r>
              <a:rPr lang="it-IT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ovino è chiamato agnello fino a 1 anno di età.</a:t>
            </a:r>
          </a:p>
        </p:txBody>
      </p:sp>
    </p:spTree>
    <p:extLst>
      <p:ext uri="{BB962C8B-B14F-4D97-AF65-F5344CB8AC3E}">
        <p14:creationId xmlns:p14="http://schemas.microsoft.com/office/powerpoint/2010/main" val="13644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-72256" y="0"/>
            <a:ext cx="6237847" cy="39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Agnello o Agnellino </a:t>
            </a:r>
          </a:p>
          <a:p>
            <a:pPr algn="ctr" eaLnBrk="1"/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 inferiore a 8Kg, carni delicate di color rosa-rosa chiaro.</a:t>
            </a:r>
            <a:endParaRPr lang="it-IT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336456" y="74829"/>
            <a:ext cx="39604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Agnello leggero</a:t>
            </a:r>
          </a:p>
          <a:p>
            <a:pPr algn="ctr" eaLnBrk="1"/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 fra 8-13Kg.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4392" y="4250838"/>
            <a:ext cx="4608512" cy="346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Agnellone </a:t>
            </a:r>
          </a:p>
          <a:p>
            <a:pPr algn="ctr" eaLnBrk="1"/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 superiore a 13Kg, macellato dopo 6 mesi di vita, carni bianche.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46686" y="4477377"/>
            <a:ext cx="4833939" cy="30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Castrato</a:t>
            </a:r>
          </a:p>
          <a:p>
            <a:pPr algn="ctr" eaLnBrk="1"/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 dai 20Kg in su, occorrono 4-5 giorni di frollatura prima del consumo.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03" y="2565614"/>
            <a:ext cx="2853966" cy="1725234"/>
          </a:xfrm>
          <a:prstGeom prst="rect">
            <a:avLst/>
          </a:prstGeom>
          <a:solidFill>
            <a:srgbClr val="40404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79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-2" y="539477"/>
            <a:ext cx="1008062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di agnello ha caratteristiche simili alla carne bovina, ma è più difficile separare il grasso visibile.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10" y="3203773"/>
            <a:ext cx="5598599" cy="3384376"/>
          </a:xfrm>
          <a:prstGeom prst="rect">
            <a:avLst/>
          </a:prstGeom>
          <a:solidFill>
            <a:srgbClr val="40404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26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179437"/>
            <a:ext cx="100806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DI OVINO SI DIVIDE IN: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043533"/>
            <a:ext cx="40324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36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Scelta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Coscia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Dorso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Costolette</a:t>
            </a:r>
          </a:p>
          <a:p>
            <a:pPr eaLnBrk="1">
              <a:buClr>
                <a:schemeClr val="bg1"/>
              </a:buClr>
            </a:pPr>
            <a:r>
              <a:rPr lang="it-IT" alt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Adatti per essere arrostiti</a:t>
            </a:r>
          </a:p>
          <a:p>
            <a:pPr marL="571500" indent="-571500" algn="ctr" eaLnBrk="1">
              <a:buFont typeface="Arial" panose="020B0604020202020204" pitchFamily="34" charset="0"/>
              <a:buChar char="•"/>
            </a:pPr>
            <a:endParaRPr lang="it-IT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48178" y="1068650"/>
            <a:ext cx="4032447" cy="18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36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 Scelta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Spalle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48178" y="3694936"/>
            <a:ext cx="4032447" cy="32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36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Terza Scelta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Petto</a:t>
            </a:r>
          </a:p>
          <a:p>
            <a:pPr marL="571500" indent="-571500" eaLnBrk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alt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Spuntature</a:t>
            </a:r>
          </a:p>
          <a:p>
            <a:pPr marL="571500" indent="-571500" algn="ctr" eaLnBrk="1">
              <a:buFont typeface="Arial" panose="020B0604020202020204" pitchFamily="34" charset="0"/>
              <a:buChar char="•"/>
            </a:pPr>
            <a:endParaRPr lang="it-IT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9" y="3694936"/>
            <a:ext cx="3921574" cy="38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6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179437"/>
            <a:ext cx="100806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DI OVINO SI DIVIDE IN: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" y="477518"/>
            <a:ext cx="10128296" cy="6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4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33800" y="993239"/>
            <a:ext cx="475252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Molti, a torto la ritengono meno pregiata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8033" y="420775"/>
            <a:ext cx="4752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esistono grandi differenze tra la carne ovina e la carne di maggior consumo.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1272" y="4352301"/>
            <a:ext cx="475252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una carne con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sapore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odore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particolare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28097" y="3779837"/>
            <a:ext cx="4752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delle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CAPRE 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 è piuttosto dura e di gusto non troppo gradevole</a:t>
            </a:r>
          </a:p>
        </p:txBody>
      </p:sp>
    </p:spTree>
    <p:extLst>
      <p:ext uri="{BB962C8B-B14F-4D97-AF65-F5344CB8AC3E}">
        <p14:creationId xmlns:p14="http://schemas.microsoft.com/office/powerpoint/2010/main" val="2820633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20725" y="539750"/>
            <a:ext cx="88201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b="1">
                <a:solidFill>
                  <a:srgbClr val="FFFFFF"/>
                </a:solidFill>
              </a:rPr>
              <a:t>CARNI BIANCHE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72" y="-468635"/>
            <a:ext cx="11754743" cy="88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609211" y="-10736"/>
            <a:ext cx="4462662" cy="19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/>
            <a:r>
              <a:rPr lang="it-IT" altLang="en-US" sz="6600" b="1" u="sng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LE CARNI</a:t>
            </a:r>
            <a:r>
              <a:rPr lang="it-IT" altLang="en-US" sz="6000" b="1" u="sng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 </a:t>
            </a:r>
            <a:r>
              <a:rPr lang="it-IT" altLang="en-US" sz="6600" b="1" u="sng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BIANCHE</a:t>
            </a:r>
            <a:endParaRPr lang="it-IT" altLang="en-US" sz="6000" b="1" u="sng" dirty="0">
              <a:ln>
                <a:solidFill>
                  <a:schemeClr val="tx1"/>
                </a:solidFill>
              </a:ln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0" y="2003717"/>
            <a:ext cx="2582312" cy="33455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" y="2336116"/>
            <a:ext cx="2807355" cy="2577083"/>
          </a:xfrm>
          <a:prstGeom prst="rect">
            <a:avLst/>
          </a:prstGeom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20725" y="539750"/>
            <a:ext cx="88201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b="1">
                <a:solidFill>
                  <a:srgbClr val="FFFFFF"/>
                </a:solidFill>
              </a:rPr>
              <a:t>CARNI BIANCHE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75816" y="161222"/>
            <a:ext cx="5400600" cy="15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8000" u="sng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POLLAME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45440" y="1675586"/>
            <a:ext cx="1727299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740832" y="1231021"/>
            <a:ext cx="24794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FARAONA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90054" y="1721715"/>
            <a:ext cx="26642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TACCHINO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88878" y="5292005"/>
            <a:ext cx="5400600" cy="15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8000" u="sng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CONIGLIO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13" y="1801187"/>
            <a:ext cx="2477375" cy="275742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51" y="4708669"/>
            <a:ext cx="2576368" cy="28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9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-1" y="0"/>
            <a:ext cx="10080626" cy="183481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5400" b="1">
                <a:solidFill>
                  <a:srgbClr val="FFFFFF"/>
                </a:solidFill>
                <a:latin typeface="Arial Rounded MT Bold" panose="020F0704030504030204" pitchFamily="34" charset="0"/>
              </a:rPr>
              <a:t>LA CARNE E I SUOI DERIVATI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648" y="827509"/>
            <a:ext cx="1007597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carne si intendono tutte le parti commestibili degli animali, escluse le interiora.</a:t>
            </a:r>
          </a:p>
          <a:p>
            <a:pPr eaLnBrk="1"/>
            <a:endParaRPr lang="it-IT" altLang="en-US" sz="6600" dirty="0">
              <a:solidFill>
                <a:srgbClr val="FFFFFF"/>
              </a:solidFill>
            </a:endParaRPr>
          </a:p>
          <a:p>
            <a:pPr eaLnBrk="1">
              <a:lnSpc>
                <a:spcPct val="133000"/>
              </a:lnSpc>
            </a:pPr>
            <a:endParaRPr lang="it-IT" altLang="en-US" sz="6600" dirty="0">
              <a:solidFill>
                <a:srgbClr val="FFFF00"/>
              </a:solidFill>
              <a:latin typeface="Segoe Script" panose="020B0504020000000003" pitchFamily="34" charset="0"/>
            </a:endParaRPr>
          </a:p>
          <a:p>
            <a:pPr eaLnBrk="1">
              <a:lnSpc>
                <a:spcPct val="133000"/>
              </a:lnSpc>
            </a:pPr>
            <a:endParaRPr lang="it-IT" altLang="en-US" sz="6600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07" y="3059757"/>
            <a:ext cx="7373409" cy="435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6744" y="246364"/>
            <a:ext cx="4082381" cy="9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POLLAME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9816" y="1261049"/>
            <a:ext cx="9936857" cy="25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alt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pollicoltura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consiste nell'allevamento intensivo dei polli. Negli allevamenti i polli sono allevati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terra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(liberi) 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in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batteria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(gabbie metalliche sovrapposte)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4" y="4463125"/>
            <a:ext cx="4242919" cy="291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20725" y="539750"/>
            <a:ext cx="88201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b="1">
                <a:solidFill>
                  <a:srgbClr val="FFFFFF"/>
                </a:solidFill>
              </a:rPr>
              <a:t>CARNI BIANCHE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1" y="161222"/>
            <a:ext cx="10080625" cy="15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8000" u="sng" dirty="0">
                <a:ln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ANATRE e OCHE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0725" y="1547589"/>
            <a:ext cx="8527320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Ancora oggi sono considerate carni alternative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3347789"/>
            <a:ext cx="4198673" cy="226578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41" y="2555701"/>
            <a:ext cx="3424993" cy="33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1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39750" y="720725"/>
            <a:ext cx="89995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000" b="1">
                <a:solidFill>
                  <a:srgbClr val="FFFFFF"/>
                </a:solidFill>
              </a:rPr>
              <a:t>CARNI NERE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6953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44750" y="201191"/>
            <a:ext cx="7098555" cy="10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6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LE CARNI NERE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39750" y="720725"/>
            <a:ext cx="89995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000" b="1">
                <a:solidFill>
                  <a:srgbClr val="FFFFFF"/>
                </a:solidFill>
              </a:rPr>
              <a:t>CARNI NERE 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44750" y="201191"/>
            <a:ext cx="7098555" cy="10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6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LE CARNI NERE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87984" y="1240259"/>
            <a:ext cx="7817562" cy="18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il termine carni nere si intende la carne proveniente dalla </a:t>
            </a:r>
            <a:r>
              <a:rPr lang="it-IT" alt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SELVAGGINA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>
              <a:buClrTx/>
              <a:buSzTx/>
              <a:buFontTx/>
              <a:buNone/>
            </a:pPr>
            <a:endParaRPr lang="it-IT" altLang="en-US" sz="4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3490683"/>
            <a:ext cx="6264696" cy="40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5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-17529" y="391286"/>
            <a:ext cx="10080626" cy="198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DIVERSI TIPI  DI SALUMI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33829" y="2699717"/>
            <a:ext cx="4233042" cy="421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piccola quantità di salumi è prodotta con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carni di altri animali</a:t>
            </a:r>
            <a:r>
              <a:rPr lang="it-IT" altLang="en-US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 allevamento o di  selvaggina.</a:t>
            </a:r>
            <a:endParaRPr lang="it-IT" altLang="en-US" sz="5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1" y="2851810"/>
            <a:ext cx="5868144" cy="39120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1241649"/>
            <a:ext cx="7202109" cy="5400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75816" y="129556"/>
            <a:ext cx="8715375" cy="10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SALUMI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82563" y="993775"/>
            <a:ext cx="4497709" cy="58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salumi sono prodotti ottenuti da carni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macinate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loro preparazione si utilizza la carne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suina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sola o miscelata con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carni bovine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20" y="971525"/>
            <a:ext cx="7261860" cy="54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15776" y="827509"/>
            <a:ext cx="4642867" cy="65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buClr>
                <a:srgbClr val="FFFF00"/>
              </a:buClr>
              <a:buSzPct val="45000"/>
              <a:buFont typeface="Symbol" panose="05050102010706020507" pitchFamily="18" charset="2"/>
              <a:buNone/>
            </a:pP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prosciutto crudo 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proviene dalla coscia del maiale, </a:t>
            </a:r>
            <a:r>
              <a:rPr lang="it-IT" alt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salata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fatta riposare in un ambiente adatto per circa un mese. Viene messo a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stagionare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6-12 mesi. </a:t>
            </a:r>
          </a:p>
          <a:p>
            <a:pPr eaLnBrk="1">
              <a:buClrTx/>
              <a:buSzTx/>
              <a:buFontTx/>
              <a:buNone/>
            </a:pPr>
            <a:endParaRPr lang="it-IT" altLang="en-US" sz="4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57" y="1241402"/>
            <a:ext cx="672268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87784" y="920750"/>
            <a:ext cx="4608512" cy="53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buClr>
                <a:srgbClr val="FFFF00"/>
              </a:buClr>
              <a:buSzPct val="45000"/>
            </a:pP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prosciutto cotto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proviene dalla coscia o dalla spalla del maiale: viene messo in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salamoia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(una soluzione d’acqua e sale) e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cotto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nella stessa acqua.</a:t>
            </a:r>
            <a:endParaRPr lang="it-IT" altLang="en-US" sz="4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17513" y="920750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25438" y="1422400"/>
            <a:ext cx="94297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91" y="1547589"/>
            <a:ext cx="6006837" cy="45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25438" y="1352550"/>
            <a:ext cx="3750072" cy="490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speck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un prosciutto crudo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leggermente affumicato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stagionato per circa 22 settimane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altLang="en-US" sz="5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25" y="323453"/>
            <a:ext cx="8080108" cy="605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-216272" y="334858"/>
            <a:ext cx="5349775" cy="713586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1363" indent="-284163" eaLnBrk="0"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457200" lvl="1" indent="0" algn="l" eaLnBrk="1">
              <a:buClr>
                <a:srgbClr val="FFFF00"/>
              </a:buClr>
            </a:pP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bresaola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produce con le </a:t>
            </a:r>
            <a:r>
              <a:rPr lang="it-IT" alt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masse muscolari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pregiate dei bovini. La carne viene cosparsa di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pepe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aromi naturali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Viene messa a stagionare per un periodo variabile dai 2 ai 4 mesi. </a:t>
            </a:r>
            <a:endParaRPr lang="it-IT" altLang="en-US" sz="3200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458035" y="2310628"/>
            <a:ext cx="4672753" cy="237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000" b="1">
                <a:solidFill>
                  <a:srgbClr val="FFFFFF"/>
                </a:solidFill>
                <a:latin typeface="Arial Rounded MT Bold" panose="020F0704030504030204" pitchFamily="34" charset="0"/>
              </a:rPr>
              <a:t>ANIMALI DA  CARNE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54250" y="636588"/>
            <a:ext cx="30607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>
                <a:solidFill>
                  <a:srgbClr val="FF0000"/>
                </a:solidFill>
                <a:latin typeface="Arial Rounded MT Bold" panose="020F0704030504030204" pitchFamily="34" charset="0"/>
              </a:rPr>
              <a:t>Bovini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 rot="10800000" flipV="1">
            <a:off x="5314950" y="93199"/>
            <a:ext cx="3756883" cy="12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>
                <a:solidFill>
                  <a:srgbClr val="FF0000"/>
                </a:solidFill>
                <a:latin typeface="Arial Rounded MT Bold" panose="020F0704030504030204" pitchFamily="34" charset="0"/>
              </a:rPr>
              <a:t>Suini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3851275"/>
            <a:ext cx="27003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>
                <a:solidFill>
                  <a:srgbClr val="FF0000"/>
                </a:solidFill>
                <a:latin typeface="Arial Rounded MT Bold" panose="020F0704030504030204" pitchFamily="34" charset="0"/>
              </a:rPr>
              <a:t>Ovini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 rot="10800000" flipV="1">
            <a:off x="4140339" y="4979131"/>
            <a:ext cx="3678892" cy="1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>
                <a:solidFill>
                  <a:srgbClr val="FF0000"/>
                </a:solidFill>
                <a:latin typeface="Arial Rounded MT Bold" panose="020F0704030504030204" pitchFamily="34" charset="0"/>
              </a:rPr>
              <a:t>Pollame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6" y="922433"/>
            <a:ext cx="30400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79400"/>
            <a:ext cx="22145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351338"/>
            <a:ext cx="257175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637088"/>
            <a:ext cx="4017962" cy="2428875"/>
          </a:xfrm>
          <a:prstGeom prst="rect">
            <a:avLst/>
          </a:prstGeom>
          <a:solidFill>
            <a:srgbClr val="40404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87784" y="1331565"/>
            <a:ext cx="4608511" cy="581915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prodotti con carni prevalentemente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suine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macinate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salate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addizionate con spezie e aromi e confezionate dentro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budelli di animali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di materiale sintetico.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43968" y="179437"/>
            <a:ext cx="6480719" cy="103906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it-IT" altLang="en-US" sz="6600" u="sng" dirty="0">
                <a:solidFill>
                  <a:srgbClr val="FF00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INSACCATI</a:t>
            </a:r>
            <a:endParaRPr lang="it-IT" altLang="en-US" sz="5400" u="sng" dirty="0">
              <a:solidFill>
                <a:schemeClr val="tx1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37" y="2195661"/>
            <a:ext cx="5495488" cy="41216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066" y="179437"/>
            <a:ext cx="10080625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6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LA CARNE IN SCATOLA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1331565"/>
            <a:ext cx="10080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la preparazione della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CARNE IN SCATOLA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utilizzano di solito carni di importazione, di animali non adatti al mercato della carne fresca.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4007348"/>
            <a:ext cx="3096344" cy="34030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3515956"/>
            <a:ext cx="5245523" cy="43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0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37" y="467469"/>
            <a:ext cx="10080625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6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LA CARNE IN SCATOLA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" y="2195661"/>
            <a:ext cx="100806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viene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lessata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acqua e immersa in una </a:t>
            </a:r>
            <a:r>
              <a:rPr lang="it-IT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salamoia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pezzi tagliati vengono messi nelle lattine insieme alla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gelatina di carne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l’aggiunta di additivi;</a:t>
            </a:r>
          </a:p>
          <a:p>
            <a:pPr marL="685800" indent="-6858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lattine vengono chiuse ermeticamente e </a:t>
            </a:r>
            <a:r>
              <a:rPr lang="it-IT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sterilizzate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98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195513"/>
            <a:ext cx="10080624" cy="198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u="sng" dirty="0">
                <a:solidFill>
                  <a:srgbClr val="993300"/>
                </a:solidFill>
                <a:latin typeface="Arial Rounded MT Bold" panose="020F0704030504030204" pitchFamily="34" charset="0"/>
              </a:rPr>
              <a:t>ESTRATTI, TAVOLETTE E DADI</a:t>
            </a:r>
            <a:endParaRPr lang="it-IT" sz="5400" u="sng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" y="2483693"/>
            <a:ext cx="4176464" cy="535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 </a:t>
            </a:r>
            <a:r>
              <a:rPr lang="it-IT" sz="4400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estratto di carne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prepara trattando carne magra tritata con </a:t>
            </a:r>
            <a:r>
              <a:rPr lang="it-IT" sz="4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molta acqua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80°C;</a:t>
            </a:r>
          </a:p>
          <a:p>
            <a:pPr algn="l"/>
            <a:endParaRPr lang="it-IT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2" y="2483693"/>
            <a:ext cx="4567979" cy="43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3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195513"/>
            <a:ext cx="10080624" cy="198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u="sng" dirty="0">
                <a:solidFill>
                  <a:srgbClr val="993300"/>
                </a:solidFill>
                <a:latin typeface="Arial Rounded MT Bold" panose="020F0704030504030204" pitchFamily="34" charset="0"/>
              </a:rPr>
              <a:t>ESTRATTI, TAVOLETTE E DADI</a:t>
            </a:r>
            <a:endParaRPr lang="it-IT" sz="5400" u="sng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2483693"/>
            <a:ext cx="4896295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4000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brodo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 si ottiene (filtrato e sgrassato), viene fatto evaporare fino a ridurlo ad </a:t>
            </a:r>
            <a:r>
              <a:rPr lang="it-IT" sz="4000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</a:t>
            </a:r>
            <a:r>
              <a:rPr lang="it-IT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suo volume.</a:t>
            </a:r>
          </a:p>
          <a:p>
            <a:pPr algn="l"/>
            <a:endParaRPr lang="it-IT" sz="4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2" y="2483693"/>
            <a:ext cx="4567979" cy="43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8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195513"/>
            <a:ext cx="10080624" cy="198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u="sng" dirty="0">
                <a:solidFill>
                  <a:srgbClr val="993300"/>
                </a:solidFill>
                <a:latin typeface="Arial Rounded MT Bold" panose="020F0704030504030204" pitchFamily="34" charset="0"/>
              </a:rPr>
              <a:t>ESTRATTI, TAVOLETTE E DADI</a:t>
            </a:r>
            <a:endParaRPr lang="it-IT" sz="5400" u="sng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6664" y="2176953"/>
            <a:ext cx="6192688" cy="535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le </a:t>
            </a:r>
            <a:r>
              <a:rPr lang="it-IT" sz="4400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tavolette</a:t>
            </a:r>
            <a:r>
              <a:rPr lang="it-IT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 </a:t>
            </a:r>
            <a:r>
              <a:rPr lang="it-IT" sz="4400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dadi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brodo si utilizza il brodo di cottura della carne destinata a essere messa in scatola, che viene fatto concentrare con l’</a:t>
            </a:r>
            <a:r>
              <a:rPr lang="it-IT" sz="40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evaporazione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aromi e sale.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52" y="2483693"/>
            <a:ext cx="4077673" cy="46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97" y="2805113"/>
            <a:ext cx="5242472" cy="4071653"/>
          </a:xfrm>
          <a:prstGeom prst="rect">
            <a:avLst/>
          </a:prstGeom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73819"/>
            <a:ext cx="10080625" cy="19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600" u="sng" dirty="0">
                <a:solidFill>
                  <a:srgbClr val="FF6600"/>
                </a:solidFill>
                <a:latin typeface="Arial Rounded MT Bold" panose="020F0704030504030204" pitchFamily="34" charset="0"/>
              </a:rPr>
              <a:t>LA PRODUZIONE DI UOVA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31800" y="2360151"/>
            <a:ext cx="5184576" cy="47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i nomi di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UOVA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indicano comunemente quelle di gallina; pesa mediamente </a:t>
            </a:r>
            <a:r>
              <a:rPr lang="it-IT" altLang="en-US" sz="44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50g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La maggior parte delle uova arriva da allevamenti intensivi.</a:t>
            </a:r>
          </a:p>
          <a:p>
            <a:pPr eaLnBrk="1">
              <a:buClrTx/>
              <a:buSzTx/>
              <a:buFontTx/>
              <a:buNone/>
            </a:pPr>
            <a:endParaRPr lang="it-IT" altLang="en-US" sz="4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520238" y="406400"/>
            <a:ext cx="1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50963" y="2805113"/>
            <a:ext cx="1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79" y="2015762"/>
            <a:ext cx="4968552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73819"/>
            <a:ext cx="10080625" cy="19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600" u="sng" dirty="0">
                <a:solidFill>
                  <a:srgbClr val="FF6600"/>
                </a:solidFill>
                <a:latin typeface="Arial Rounded MT Bold" panose="020F0704030504030204" pitchFamily="34" charset="0"/>
              </a:rPr>
              <a:t>LA PRODUZIONE DI UOVA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31800" y="2360151"/>
            <a:ext cx="4320480" cy="47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altLang="en-US" sz="44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tuorlo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la parte più nutriente dell'uovo: contiene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proteine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grassi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minerali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vitamine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>
              <a:buClrTx/>
              <a:buSzTx/>
              <a:buFontTx/>
              <a:buNone/>
            </a:pPr>
            <a:endParaRPr lang="it-IT" altLang="en-US" sz="4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520238" y="406400"/>
            <a:ext cx="1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50963" y="2805113"/>
            <a:ext cx="1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844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7" y="1331565"/>
            <a:ext cx="8494205" cy="499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 bwMode="auto">
          <a:xfrm rot="5400000">
            <a:off x="5635005" y="3185039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Rettangolo 1"/>
          <p:cNvSpPr/>
          <p:nvPr/>
        </p:nvSpPr>
        <p:spPr bwMode="auto">
          <a:xfrm rot="5400000">
            <a:off x="-3114056" y="3114054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10080625" cy="133156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sono </a:t>
            </a:r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tipi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allevamento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(numerati da 0 a 3) di uova di gallina:</a:t>
            </a:r>
          </a:p>
        </p:txBody>
      </p:sp>
      <p:sp>
        <p:nvSpPr>
          <p:cNvPr id="19461" name="Rettangolo 5"/>
          <p:cNvSpPr>
            <a:spLocks noChangeArrowheads="1"/>
          </p:cNvSpPr>
          <p:nvPr/>
        </p:nvSpPr>
        <p:spPr bwMode="auto">
          <a:xfrm>
            <a:off x="0" y="6322413"/>
            <a:ext cx="10080624" cy="1237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0) </a:t>
            </a:r>
            <a:r>
              <a:rPr lang="it-IT" altLang="en-US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ALL‘APERTO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(biologico),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gallina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10mq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terreno;</a:t>
            </a:r>
            <a:endParaRPr lang="it-IT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5" y="1313114"/>
            <a:ext cx="7514221" cy="56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 bwMode="auto">
          <a:xfrm rot="5400000">
            <a:off x="5635005" y="3185039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Rettangolo 1"/>
          <p:cNvSpPr/>
          <p:nvPr/>
        </p:nvSpPr>
        <p:spPr bwMode="auto">
          <a:xfrm rot="5400000">
            <a:off x="-3114056" y="3114054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10080625" cy="133156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sono </a:t>
            </a:r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tipi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allevamento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(numerati da 0 a 3)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uova di gallina:</a:t>
            </a:r>
          </a:p>
        </p:txBody>
      </p:sp>
      <p:sp>
        <p:nvSpPr>
          <p:cNvPr id="19461" name="Rettangolo 5"/>
          <p:cNvSpPr>
            <a:spLocks noChangeArrowheads="1"/>
          </p:cNvSpPr>
          <p:nvPr/>
        </p:nvSpPr>
        <p:spPr bwMode="auto">
          <a:xfrm>
            <a:off x="0" y="6322413"/>
            <a:ext cx="10080624" cy="1237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it-IT" altLang="en-US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ALL‘APERTO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(non biologico)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gallina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2,5mq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terreno;</a:t>
            </a:r>
            <a:endParaRPr lang="it-IT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93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2625" y="708025"/>
            <a:ext cx="88201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871960" y="196562"/>
            <a:ext cx="7000875" cy="10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6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CARNI ROSSE </a:t>
            </a:r>
          </a:p>
        </p:txBody>
      </p:sp>
      <p:pic>
        <p:nvPicPr>
          <p:cNvPr id="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580"/>
            <a:ext cx="10240465" cy="57682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204620"/>
            <a:ext cx="8235022" cy="61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 bwMode="auto">
          <a:xfrm rot="5400000">
            <a:off x="5635005" y="3185039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Rettangolo 1"/>
          <p:cNvSpPr/>
          <p:nvPr/>
        </p:nvSpPr>
        <p:spPr bwMode="auto">
          <a:xfrm rot="5400000">
            <a:off x="-3114056" y="3114054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10080625" cy="133156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sono </a:t>
            </a:r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tipi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allevamento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(numerati da 0 a 3)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uova di gallina:</a:t>
            </a:r>
          </a:p>
        </p:txBody>
      </p:sp>
      <p:sp>
        <p:nvSpPr>
          <p:cNvPr id="19461" name="Rettangolo 5"/>
          <p:cNvSpPr>
            <a:spLocks noChangeArrowheads="1"/>
          </p:cNvSpPr>
          <p:nvPr/>
        </p:nvSpPr>
        <p:spPr bwMode="auto">
          <a:xfrm>
            <a:off x="0" y="6322413"/>
            <a:ext cx="10080624" cy="1237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it-IT" altLang="en-US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TERRA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galline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1mq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terreno coperto di paglia o sabbia;</a:t>
            </a:r>
            <a:endParaRPr lang="it-IT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78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196405"/>
            <a:ext cx="7669850" cy="57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 bwMode="auto">
          <a:xfrm rot="5400000">
            <a:off x="5635005" y="3185039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Rettangolo 1"/>
          <p:cNvSpPr/>
          <p:nvPr/>
        </p:nvSpPr>
        <p:spPr bwMode="auto">
          <a:xfrm rot="5400000">
            <a:off x="-3114056" y="3114054"/>
            <a:ext cx="7559675" cy="133156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10080625" cy="133156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sono </a:t>
            </a:r>
            <a:r>
              <a:rPr lang="it-IT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tipi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allevamento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(numerati da 0 a 3) di uova di gallina:</a:t>
            </a:r>
          </a:p>
        </p:txBody>
      </p:sp>
      <p:sp>
        <p:nvSpPr>
          <p:cNvPr id="19461" name="Rettangolo 5"/>
          <p:cNvSpPr>
            <a:spLocks noChangeArrowheads="1"/>
          </p:cNvSpPr>
          <p:nvPr/>
        </p:nvSpPr>
        <p:spPr bwMode="auto">
          <a:xfrm>
            <a:off x="0" y="6322413"/>
            <a:ext cx="10080624" cy="1237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it-IT" altLang="en-US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VOLIERA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 galline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1mq </a:t>
            </a:r>
            <a:r>
              <a:rPr lang="it-IT" altLang="en-US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posatoi da 15cm per gallina;</a:t>
            </a:r>
            <a:endParaRPr lang="it-IT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40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179437"/>
            <a:ext cx="100806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3600" b="1" u="sng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MARCHIO UE PER IL RICONOSCIMENTO</a:t>
            </a:r>
            <a:endParaRPr lang="it-IT" altLang="en-US" sz="36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/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" y="827509"/>
            <a:ext cx="9663800" cy="68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28" y="3012211"/>
            <a:ext cx="4680273" cy="3635012"/>
          </a:xfrm>
          <a:prstGeom prst="rect">
            <a:avLst/>
          </a:prstGeom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73819"/>
            <a:ext cx="10080625" cy="19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600" u="sng" dirty="0">
                <a:solidFill>
                  <a:srgbClr val="FF6600"/>
                </a:solidFill>
                <a:latin typeface="Arial Rounded MT Bold" panose="020F0704030504030204" pitchFamily="34" charset="0"/>
              </a:rPr>
              <a:t>CLASSIFICAZIONE PER FRESCHEZZA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15776" y="2740608"/>
            <a:ext cx="5688632" cy="417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571500" indent="-571500" eaLnBrk="1"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sono le uova dei primi 7 giorni dalla deposizione;</a:t>
            </a:r>
          </a:p>
          <a:p>
            <a:pPr marL="571500" indent="-571500" eaLnBrk="1"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Uova fresche; </a:t>
            </a:r>
          </a:p>
          <a:p>
            <a:pPr marL="571500" indent="-571500" eaLnBrk="1"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 seconda qualità;</a:t>
            </a:r>
          </a:p>
          <a:p>
            <a:pPr marL="571500" indent="-571500" eaLnBrk="1"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Uova per l’industria.</a:t>
            </a:r>
          </a:p>
          <a:p>
            <a:pPr eaLnBrk="1"/>
            <a:endParaRPr lang="it-IT" altLang="en-US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4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520238" y="406400"/>
            <a:ext cx="1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50963" y="2805113"/>
            <a:ext cx="1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6009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28" y="3012211"/>
            <a:ext cx="4680273" cy="3635012"/>
          </a:xfrm>
          <a:prstGeom prst="rect">
            <a:avLst/>
          </a:prstGeom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73819"/>
            <a:ext cx="10080625" cy="19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6600" u="sng" dirty="0">
                <a:solidFill>
                  <a:srgbClr val="FF6600"/>
                </a:solidFill>
                <a:latin typeface="Arial Rounded MT Bold" panose="020F0704030504030204" pitchFamily="34" charset="0"/>
              </a:rPr>
              <a:t>CLASSIFICAZIONE IN BASE AL PESO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15776" y="2740608"/>
            <a:ext cx="5832648" cy="44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571500" indent="-571500" ea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più di 73g;</a:t>
            </a:r>
          </a:p>
          <a:p>
            <a:pPr marL="571500" indent="-571500" ea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tra i 63 e 73g; </a:t>
            </a:r>
          </a:p>
          <a:p>
            <a:pPr marL="571500" indent="-571500" ea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tra i 53 e i 63g;</a:t>
            </a:r>
          </a:p>
          <a:p>
            <a:pPr marL="571500" indent="-571500" ea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4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altLang="en-US" sz="4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meno di 53g.</a:t>
            </a:r>
          </a:p>
          <a:p>
            <a:pPr eaLnBrk="1"/>
            <a:endParaRPr lang="it-IT" altLang="en-US"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4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800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520238" y="406400"/>
            <a:ext cx="15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350963" y="2805113"/>
            <a:ext cx="1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37919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57184" y="2320032"/>
            <a:ext cx="93662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8800" dirty="0">
                <a:solidFill>
                  <a:srgbClr val="FFC000"/>
                </a:solidFill>
                <a:latin typeface="Segoe UI Semibold" panose="020B0702040204020203" pitchFamily="34" charset="0"/>
              </a:rPr>
              <a:t>I METODI DI CONSERVAZIONE 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-3" y="5075981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0" y="1889671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" y="468313"/>
            <a:ext cx="10080626" cy="61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possono distinguere </a:t>
            </a:r>
            <a:r>
              <a:rPr lang="it-IT" altLang="en-US" sz="4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gruppi </a:t>
            </a:r>
            <a:r>
              <a:rPr lang="it-IT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metodi fondamentali per la </a:t>
            </a:r>
            <a:r>
              <a:rPr lang="it-IT" altLang="en-US" sz="5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conservazione</a:t>
            </a:r>
            <a:r>
              <a:rPr lang="it-IT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degli alimenti: </a:t>
            </a:r>
          </a:p>
          <a:p>
            <a:pPr algn="ctr" eaLnBrk="1"/>
            <a:endParaRPr lang="it-IT" alt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/>
            <a:r>
              <a:rPr lang="it-IT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 CHIMICI</a:t>
            </a:r>
          </a:p>
          <a:p>
            <a:pPr marL="685800" indent="-685800" algn="ctr" eaLnBrk="1">
              <a:buFont typeface="Arial" panose="020B0604020202020204" pitchFamily="34" charset="0"/>
              <a:buChar char="•"/>
            </a:pPr>
            <a:endParaRPr lang="it-IT" alt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/>
            <a:r>
              <a:rPr lang="it-IT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 FISICI</a:t>
            </a:r>
            <a:endParaRPr lang="it-IT" alt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-3" y="2771725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0" y="4715941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-2" y="6660157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2" descr="camargue-1787281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408667"/>
            <a:ext cx="5183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magine 6" descr="vinegar-1924191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4515592"/>
            <a:ext cx="4947411" cy="374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asellaDiTesto 8"/>
          <p:cNvSpPr txBox="1">
            <a:spLocks noChangeArrowheads="1"/>
          </p:cNvSpPr>
          <p:nvPr/>
        </p:nvSpPr>
        <p:spPr bwMode="auto">
          <a:xfrm>
            <a:off x="226832" y="305706"/>
            <a:ext cx="4392488" cy="28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Tx/>
              <a:defRPr/>
            </a:pPr>
            <a:r>
              <a:rPr lang="it-IT" sz="4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PRIMI SONO I METODI </a:t>
            </a:r>
            <a:r>
              <a:rPr lang="it-IT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CHIMICI </a:t>
            </a:r>
            <a:r>
              <a:rPr lang="it-IT" sz="4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NATURALI</a:t>
            </a:r>
          </a:p>
        </p:txBody>
      </p:sp>
      <p:pic>
        <p:nvPicPr>
          <p:cNvPr id="2" name="Immagine 3" descr="olive-oil-356102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3" y="4189587"/>
            <a:ext cx="4897438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sellaDiTesto 5"/>
          <p:cNvSpPr txBox="1">
            <a:spLocks noChangeArrowheads="1"/>
          </p:cNvSpPr>
          <p:nvPr/>
        </p:nvSpPr>
        <p:spPr bwMode="auto">
          <a:xfrm>
            <a:off x="5040313" y="7605"/>
            <a:ext cx="5040312" cy="1036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it-IT" altLang="en-US" sz="66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</a:t>
            </a:r>
          </a:p>
        </p:txBody>
      </p:sp>
      <p:sp>
        <p:nvSpPr>
          <p:cNvPr id="26631" name="CasellaDiTesto 6"/>
          <p:cNvSpPr txBox="1">
            <a:spLocks noChangeArrowheads="1"/>
          </p:cNvSpPr>
          <p:nvPr/>
        </p:nvSpPr>
        <p:spPr bwMode="auto">
          <a:xfrm>
            <a:off x="0" y="3714131"/>
            <a:ext cx="4807811" cy="950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it-IT" altLang="en-US" sz="6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Olio</a:t>
            </a:r>
          </a:p>
        </p:txBody>
      </p:sp>
      <p:sp>
        <p:nvSpPr>
          <p:cNvPr id="26632" name="CasellaDiTesto 7"/>
          <p:cNvSpPr txBox="1">
            <a:spLocks noChangeArrowheads="1"/>
          </p:cNvSpPr>
          <p:nvPr/>
        </p:nvSpPr>
        <p:spPr bwMode="auto">
          <a:xfrm>
            <a:off x="5007359" y="3671268"/>
            <a:ext cx="5014668" cy="1036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it-IT" altLang="en-US" sz="6600" dirty="0">
                <a:solidFill>
                  <a:srgbClr val="FFC000"/>
                </a:solidFill>
              </a:rPr>
              <a:t>Aceto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0" y="3498107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Rettangolo 9"/>
          <p:cNvSpPr/>
          <p:nvPr/>
        </p:nvSpPr>
        <p:spPr bwMode="auto">
          <a:xfrm rot="5400000">
            <a:off x="1144225" y="3663590"/>
            <a:ext cx="7559675" cy="2325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 rot="5400000">
            <a:off x="2834042" y="5209389"/>
            <a:ext cx="4444460" cy="25611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59992" y="215708"/>
            <a:ext cx="5805237" cy="24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 METODI </a:t>
            </a:r>
            <a:r>
              <a:rPr lang="it-IT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CHIMICI </a:t>
            </a:r>
            <a:r>
              <a:rPr lang="it-IT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0689" y="4922918"/>
            <a:ext cx="494289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ANTIOSSIDANTI</a:t>
            </a:r>
            <a:endParaRPr lang="it-IT" sz="5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184329" y="4579427"/>
            <a:ext cx="4928216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CONSERVANTI </a:t>
            </a:r>
          </a:p>
          <a:p>
            <a:pPr algn="ctr"/>
            <a:r>
              <a:rPr lang="it-IT" sz="4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SECONDARI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0" y="3115215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235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76016" y="179437"/>
            <a:ext cx="5255281" cy="24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SECONDI SONO I METODI </a:t>
            </a:r>
            <a:r>
              <a:rPr lang="it-IT" sz="5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FISICI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0" y="3115215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0" y="4499917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0" y="5884619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68864" y="3535365"/>
            <a:ext cx="527976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REFRIGERAZIONE</a:t>
            </a:r>
            <a:endParaRPr lang="it-IT" sz="5400" b="1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96376" y="4901177"/>
            <a:ext cx="662473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CONGELAZIONE LENTA</a:t>
            </a:r>
            <a:endParaRPr lang="it-IT" sz="5400" b="1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00432" y="6283035"/>
            <a:ext cx="527976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SURGELAZIONE</a:t>
            </a:r>
            <a:endParaRPr lang="it-IT" sz="5400" b="1" dirty="0"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0" y="7343651"/>
            <a:ext cx="10080625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35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16843" y="607853"/>
            <a:ext cx="3060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Bovini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 rot="10800000" flipV="1">
            <a:off x="6582620" y="970843"/>
            <a:ext cx="3756883" cy="10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Suini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56136" y="4060972"/>
            <a:ext cx="2700338" cy="9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Ovini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31" y="1932969"/>
            <a:ext cx="30400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528756"/>
            <a:ext cx="22145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07" y="4880433"/>
            <a:ext cx="4017962" cy="2428875"/>
          </a:xfrm>
          <a:prstGeom prst="rect">
            <a:avLst/>
          </a:prstGeom>
          <a:solidFill>
            <a:srgbClr val="40404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00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3" descr="25311718-piramide-dei-cubetti-di-ghiaccio-sciolto-con-goc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21" y="2843733"/>
            <a:ext cx="4657105" cy="34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ttangolo 4"/>
          <p:cNvSpPr>
            <a:spLocks noChangeArrowheads="1"/>
          </p:cNvSpPr>
          <p:nvPr/>
        </p:nvSpPr>
        <p:spPr bwMode="auto">
          <a:xfrm>
            <a:off x="155418" y="2102127"/>
            <a:ext cx="4964400" cy="49010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L'azione conservante del freddo </a:t>
            </a:r>
            <a:r>
              <a:rPr lang="it-IT" altLang="en-US" sz="4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INATTIVA I MICRORGANISMI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 del deterioramento dei cibi e arresta le alterazioni chimiche.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23984" y="7559675"/>
            <a:ext cx="7908674" cy="148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1122" y="31964"/>
            <a:ext cx="967976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CONSERVAZIONE CON IL FREDDO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865438" y="3170238"/>
            <a:ext cx="301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89" y="1795085"/>
            <a:ext cx="5619392" cy="4214102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Rettangolo 5"/>
          <p:cNvSpPr>
            <a:spLocks noChangeArrowheads="1"/>
          </p:cNvSpPr>
          <p:nvPr/>
        </p:nvSpPr>
        <p:spPr bwMode="auto">
          <a:xfrm>
            <a:off x="351045" y="1795085"/>
            <a:ext cx="3969187" cy="42141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refrigerazione  gli alimenti sono mantenuti a una </a:t>
            </a:r>
            <a:r>
              <a:rPr lang="it-IT" altLang="en-US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TEMPERATURA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compresa tra </a:t>
            </a:r>
            <a:r>
              <a:rPr lang="it-IT" altLang="en-US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0°C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altLang="en-US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5°C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184903"/>
            <a:ext cx="10100892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REFRIGERAZIONE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80" y="1979637"/>
            <a:ext cx="5123529" cy="38164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463675" y="2214563"/>
            <a:ext cx="50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1177925"/>
            <a:ext cx="4735512" cy="5914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congelazione lenta la  </a:t>
            </a:r>
            <a:r>
              <a:rPr lang="it-IT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TEMPERATURA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dell’alimento viene abbassata al di sotto del punto del </a:t>
            </a:r>
            <a:r>
              <a:rPr lang="it-IT" sz="4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congelamento dell'acqua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generalmente va da </a:t>
            </a:r>
            <a:r>
              <a:rPr lang="it-IT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-5°C 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-15°C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1797"/>
            <a:ext cx="10080625" cy="81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6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CONGELAZIONE LENTA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55" y="2123653"/>
            <a:ext cx="4811225" cy="3600400"/>
          </a:xfrm>
          <a:prstGeom prst="rect">
            <a:avLst/>
          </a:prstGeom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59792" y="1204575"/>
            <a:ext cx="4752528" cy="58764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alimenti sono congelati a </a:t>
            </a:r>
            <a:r>
              <a:rPr lang="it-IT" altLang="en-US" sz="4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comprese tra i</a:t>
            </a:r>
          </a:p>
          <a:p>
            <a:pPr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en-US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-30°C 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altLang="en-US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-50°C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mantenute finché la temperatura interna del prodotto non raggiunga almeno </a:t>
            </a:r>
          </a:p>
          <a:p>
            <a:pPr eaLnBrk="1"/>
            <a:r>
              <a:rPr lang="it-IT" altLang="en-US" sz="4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altLang="en-US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22°C</a:t>
            </a:r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altLang="en-US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59992" y="0"/>
            <a:ext cx="6026150" cy="953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6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SURGELAZIONE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76" y="1187549"/>
            <a:ext cx="10080624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</a:t>
            </a:r>
            <a:r>
              <a:rPr lang="it-IT" sz="8000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CONSERVAZIONE</a:t>
            </a:r>
            <a:r>
              <a:rPr lang="it-IT" sz="6600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PER MEZZO DEL </a:t>
            </a:r>
            <a:r>
              <a:rPr lang="it-IT" sz="13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CALORE</a:t>
            </a:r>
            <a:endParaRPr lang="it-IT" sz="66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39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2773328"/>
            <a:ext cx="7469768" cy="478634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82952"/>
            <a:ext cx="10080625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STERILIZZAZIONE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8515" y="1222860"/>
            <a:ext cx="9743593" cy="192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sterilizzazione a caldo consiste nel portare l’alimento a una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TEMPERATURA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 i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100°C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120°C</a:t>
            </a:r>
            <a:endParaRPr lang="it-IT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41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AFFUMICAMENTO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" y="976499"/>
            <a:ext cx="10080624" cy="243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un metodo di conservazione adatto per le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carni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 i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pesci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fumo lo impregna di alcune sostanze che facilitano la conservazione del prodotto.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32" y="3472567"/>
            <a:ext cx="5897667" cy="3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3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7636" y="179437"/>
            <a:ext cx="7416823" cy="1036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ESSICCAMENTO</a:t>
            </a:r>
            <a:r>
              <a:rPr lang="it-IT" sz="4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198208"/>
            <a:ext cx="10080625" cy="243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 nella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PERDITA D’ACQUA </a:t>
            </a:r>
            <a:r>
              <a:rPr lang="it-IT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(disidratazione o evaporazione) che garantisce una significativa diminuzione dell’attività dei microrganismi.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96" y="3637658"/>
            <a:ext cx="6790231" cy="37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71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6223" y="631658"/>
            <a:ext cx="926431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6000" b="1"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8466" y="119691"/>
            <a:ext cx="9371539" cy="292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CONSERVAZIONE DOMESTICA DELLA CARNE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8466" y="3203773"/>
            <a:ext cx="9567052" cy="398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conservazione domestica della carne avviene in due modi diversi:</a:t>
            </a:r>
          </a:p>
          <a:p>
            <a:pPr algn="l"/>
            <a:endParaRPr lang="it-IT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48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FRIGORIFERO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it-IT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it-IT" sz="48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FREEZER</a:t>
            </a:r>
          </a:p>
        </p:txBody>
      </p:sp>
    </p:spTree>
    <p:extLst>
      <p:ext uri="{BB962C8B-B14F-4D97-AF65-F5344CB8AC3E}">
        <p14:creationId xmlns:p14="http://schemas.microsoft.com/office/powerpoint/2010/main" val="2412086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51" y="323453"/>
            <a:ext cx="6624488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0" b="1" dirty="0">
                <a:solidFill>
                  <a:srgbClr val="0070C0"/>
                </a:solidFill>
              </a:rPr>
              <a:t>IN FRIGORIFERO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2955" y="1447333"/>
            <a:ext cx="4507317" cy="558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 essere fatta con maggiore cura, perché il freddo 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uccide i microbi 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 delle alterazioni del cibo, ma ne </a:t>
            </a:r>
            <a:r>
              <a:rPr lang="it-IT" sz="4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rallenta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solo lo </a:t>
            </a:r>
            <a:r>
              <a:rPr lang="it-IT" sz="4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sviluppo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1187548"/>
            <a:ext cx="3312368" cy="61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3768" y="477428"/>
            <a:ext cx="4815558" cy="22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Vitelli da latte</a:t>
            </a:r>
          </a:p>
          <a:p>
            <a:pPr algn="ctr"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Fino a 8 mesi, peso massimo 250Kg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120185" y="477428"/>
            <a:ext cx="3960440" cy="264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Vitelloni</a:t>
            </a:r>
          </a:p>
          <a:p>
            <a:pPr algn="ctr"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18-24 mesi, 600-800Kg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0" y="2699717"/>
            <a:ext cx="2689277" cy="30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4424" y="4136549"/>
            <a:ext cx="31683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Manzi</a:t>
            </a:r>
          </a:p>
          <a:p>
            <a:pPr algn="ctr"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2-4 anni, carni nutrienti</a:t>
            </a:r>
          </a:p>
          <a:p>
            <a:pPr algn="ctr" eaLnBrk="1"/>
            <a:endParaRPr lang="it-IT" altLang="en-US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33891" y="4113000"/>
            <a:ext cx="3168352" cy="300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Buoi</a:t>
            </a:r>
          </a:p>
          <a:p>
            <a:pPr algn="ctr" eaLnBrk="1"/>
            <a:r>
              <a:rPr lang="it-IT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 di 4 anni, usati per il lavoro</a:t>
            </a:r>
          </a:p>
        </p:txBody>
      </p:sp>
    </p:spTree>
    <p:extLst>
      <p:ext uri="{BB962C8B-B14F-4D97-AF65-F5344CB8AC3E}">
        <p14:creationId xmlns:p14="http://schemas.microsoft.com/office/powerpoint/2010/main" val="4121805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671" y="541421"/>
            <a:ext cx="930943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4800">
              <a:latin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5671" y="362488"/>
            <a:ext cx="5699327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0" b="1" dirty="0">
                <a:solidFill>
                  <a:srgbClr val="0070C0"/>
                </a:solidFill>
              </a:rPr>
              <a:t>NEL FREEZER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9271" y="1320737"/>
            <a:ext cx="5339287" cy="587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freezer la principale condizione è quella di non interrompere mai la «</a:t>
            </a:r>
            <a:r>
              <a:rPr lang="it-IT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catena del freddo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Questa catena comporta l’esigenza di mantenere sempre una </a:t>
            </a:r>
            <a:r>
              <a:rPr lang="it-IT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temperatura molto bassa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6" y="827509"/>
            <a:ext cx="5822154" cy="58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96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2160" y="971525"/>
            <a:ext cx="10080625" cy="513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Suraj </a:t>
            </a:r>
            <a:r>
              <a:rPr lang="it-IT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Zanandrea</a:t>
            </a:r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Sabrina </a:t>
            </a:r>
            <a:r>
              <a:rPr lang="it-IT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Macka</a:t>
            </a:r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Lucas </a:t>
            </a:r>
            <a:r>
              <a:rPr lang="it-IT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Almeida</a:t>
            </a:r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8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Eya </a:t>
            </a:r>
            <a:r>
              <a:rPr lang="it-IT" sz="8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" y="1547589"/>
            <a:ext cx="10061913" cy="51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3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-2" y="1835621"/>
            <a:ext cx="10080625" cy="38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suini sono tra gli animali da macello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 diffusi</a:t>
            </a: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/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carne di suino può essere consumata in </a:t>
            </a:r>
            <a:r>
              <a:rPr lang="it-IT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modi</a:t>
            </a: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14400" indent="-914400" eaLnBrk="1">
              <a:buClr>
                <a:srgbClr val="FFFFFF"/>
              </a:buClr>
              <a:buAutoNum type="arabicParenR"/>
            </a:pPr>
            <a:r>
              <a:rPr lang="it-IT" altLang="en-US" sz="40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DIRETTAMENTE NEI SUOI NUMEROSI</a:t>
            </a:r>
          </a:p>
          <a:p>
            <a:pPr eaLnBrk="1">
              <a:buClr>
                <a:srgbClr val="FFFFFF"/>
              </a:buClr>
            </a:pP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it-IT" altLang="en-US" sz="40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TAGLI</a:t>
            </a:r>
            <a:endParaRPr lang="it-IT" altLang="en-US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>
              <a:buClrTx/>
              <a:buSzTx/>
              <a:buFontTx/>
              <a:buNone/>
            </a:pPr>
            <a:endParaRPr lang="it-IT" altLang="en-US" sz="2400" dirty="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711870" y="395461"/>
            <a:ext cx="2656879" cy="10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r>
              <a:rPr lang="it-IT" altLang="en-US" sz="6600" b="1" u="sng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SUINI</a:t>
            </a:r>
            <a:endParaRPr lang="it-IT" altLang="en-US" sz="6000" b="1" u="sng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095" y="5508029"/>
            <a:ext cx="10072529" cy="14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738188" indent="-738188" eaLnBrk="0"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indent="0" eaLnBrk="1">
              <a:buClr>
                <a:srgbClr val="FFFFFF"/>
              </a:buClr>
            </a:pPr>
            <a:r>
              <a:rPr lang="it-IT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2)   </a:t>
            </a:r>
            <a:r>
              <a:rPr lang="it-IT" altLang="en-US" sz="40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LA PRODUZIONE DI NUMEROSI</a:t>
            </a:r>
          </a:p>
          <a:p>
            <a:pPr marL="0" indent="0" eaLnBrk="1">
              <a:buClr>
                <a:srgbClr val="FFFFFF"/>
              </a:buClr>
            </a:pPr>
            <a:r>
              <a:rPr lang="it-IT" altLang="en-US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it-IT" altLang="en-US" sz="40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SALUMI</a:t>
            </a:r>
            <a:r>
              <a:rPr lang="it-IT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3059757"/>
            <a:ext cx="3925019" cy="35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3768" y="133395"/>
            <a:ext cx="9721080" cy="26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/>
            <a:r>
              <a:rPr lang="it-IT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Attualmente si allevano suini magri che non superano i </a:t>
            </a:r>
            <a:r>
              <a:rPr lang="it-IT" altLang="en-US" sz="6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100Kg</a:t>
            </a:r>
            <a:r>
              <a:rPr lang="it-IT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peso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47" y="4211885"/>
            <a:ext cx="2771725" cy="27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58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1433</Words>
  <Application>Microsoft Office PowerPoint</Application>
  <PresentationFormat>Personalizzato</PresentationFormat>
  <Paragraphs>287</Paragraphs>
  <Slides>61</Slides>
  <Notes>45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72" baseType="lpstr">
      <vt:lpstr>MS Gothic</vt:lpstr>
      <vt:lpstr>Arial</vt:lpstr>
      <vt:lpstr>Arial Rounded MT Bold</vt:lpstr>
      <vt:lpstr>Calibri</vt:lpstr>
      <vt:lpstr>Castellar</vt:lpstr>
      <vt:lpstr>Segoe Script</vt:lpstr>
      <vt:lpstr>Segoe UI Semibold</vt:lpstr>
      <vt:lpstr>Symbol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pc17</dc:creator>
  <cp:lastModifiedBy>Laura Bosisio</cp:lastModifiedBy>
  <cp:revision>136</cp:revision>
  <cp:lastPrinted>1601-01-01T00:00:00Z</cp:lastPrinted>
  <dcterms:created xsi:type="dcterms:W3CDTF">2017-03-19T15:05:13Z</dcterms:created>
  <dcterms:modified xsi:type="dcterms:W3CDTF">2017-04-21T22:19:15Z</dcterms:modified>
</cp:coreProperties>
</file>