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4" r:id="rId9"/>
    <p:sldId id="265" r:id="rId10"/>
    <p:sldId id="266" r:id="rId11"/>
    <p:sldId id="271" r:id="rId12"/>
    <p:sldId id="267" r:id="rId13"/>
    <p:sldId id="272" r:id="rId14"/>
    <p:sldId id="273" r:id="rId15"/>
    <p:sldId id="269" r:id="rId16"/>
    <p:sldId id="274" r:id="rId17"/>
    <p:sldId id="275" r:id="rId18"/>
    <p:sldId id="276" r:id="rId19"/>
    <p:sldId id="284" r:id="rId20"/>
    <p:sldId id="279" r:id="rId21"/>
    <p:sldId id="278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90" r:id="rId30"/>
    <p:sldId id="289" r:id="rId31"/>
    <p:sldId id="292" r:id="rId32"/>
    <p:sldId id="293" r:id="rId33"/>
    <p:sldId id="291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DB6A-2081-4C34-9C74-6E8A50E3BD1E}" type="datetimeFigureOut">
              <a:rPr lang="it-IT" smtClean="0"/>
              <a:pPr/>
              <a:t>10/09/2016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436B-25C7-45E1-A6FF-C630C92686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DB6A-2081-4C34-9C74-6E8A50E3BD1E}" type="datetimeFigureOut">
              <a:rPr lang="it-IT" smtClean="0"/>
              <a:pPr/>
              <a:t>10/09/2016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436B-25C7-45E1-A6FF-C630C92686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DB6A-2081-4C34-9C74-6E8A50E3BD1E}" type="datetimeFigureOut">
              <a:rPr lang="it-IT" smtClean="0"/>
              <a:pPr/>
              <a:t>10/09/2016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436B-25C7-45E1-A6FF-C630C92686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DB6A-2081-4C34-9C74-6E8A50E3BD1E}" type="datetimeFigureOut">
              <a:rPr lang="it-IT" smtClean="0"/>
              <a:pPr/>
              <a:t>10/09/2016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436B-25C7-45E1-A6FF-C630C92686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DB6A-2081-4C34-9C74-6E8A50E3BD1E}" type="datetimeFigureOut">
              <a:rPr lang="it-IT" smtClean="0"/>
              <a:pPr/>
              <a:t>10/09/2016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436B-25C7-45E1-A6FF-C630C92686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DB6A-2081-4C34-9C74-6E8A50E3BD1E}" type="datetimeFigureOut">
              <a:rPr lang="it-IT" smtClean="0"/>
              <a:pPr/>
              <a:t>10/09/2016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436B-25C7-45E1-A6FF-C630C92686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DB6A-2081-4C34-9C74-6E8A50E3BD1E}" type="datetimeFigureOut">
              <a:rPr lang="it-IT" smtClean="0"/>
              <a:pPr/>
              <a:t>10/09/2016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436B-25C7-45E1-A6FF-C630C92686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DB6A-2081-4C34-9C74-6E8A50E3BD1E}" type="datetimeFigureOut">
              <a:rPr lang="it-IT" smtClean="0"/>
              <a:pPr/>
              <a:t>10/09/2016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436B-25C7-45E1-A6FF-C630C92686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DB6A-2081-4C34-9C74-6E8A50E3BD1E}" type="datetimeFigureOut">
              <a:rPr lang="it-IT" smtClean="0"/>
              <a:pPr/>
              <a:t>10/09/2016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436B-25C7-45E1-A6FF-C630C92686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DB6A-2081-4C34-9C74-6E8A50E3BD1E}" type="datetimeFigureOut">
              <a:rPr lang="it-IT" smtClean="0"/>
              <a:pPr/>
              <a:t>10/09/2016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436B-25C7-45E1-A6FF-C630C92686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DB6A-2081-4C34-9C74-6E8A50E3BD1E}" type="datetimeFigureOut">
              <a:rPr lang="it-IT" smtClean="0"/>
              <a:pPr/>
              <a:t>10/09/2016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436B-25C7-45E1-A6FF-C630C92686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DB6A-2081-4C34-9C74-6E8A50E3BD1E}" type="datetimeFigureOut">
              <a:rPr lang="it-IT" smtClean="0"/>
              <a:pPr/>
              <a:t>10/09/2016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436B-25C7-45E1-A6FF-C630C92686E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uoleasso.gov.it/inclusione/wp-content/uploads/2015/02/Egitto-PowerPoint1.pdf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www.scuoleasso.gov.it/inclusione/wp-content/uploads/2015/02/Tunisia-e-Libia1.pd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uoleasso.gov.it/inclusione/wp-content/uploads/2015/03/Cuba.pdf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hyperlink" Target="http://www.scuoleasso.gov.it/inclusione/materiali-didattici-classe-terza-ssi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www.scuoleasso.gov.it/mappa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hyperlink" Target="http://www.scuoleasso.gov.it/inclusione/wp-content/uploads/2014/10/PPT-ESAME-Wilmer2.pdf" TargetMode="External"/><Relationship Id="rId4" Type="http://schemas.openxmlformats.org/officeDocument/2006/relationships/hyperlink" Target="http://www.blogscuoleasso.it/bloggiornalismo/2014/10/oggi-bloggiornalismo-intervista-casapascoli-su-twitter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928802"/>
            <a:ext cx="9144000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15108" y="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>
                <a:latin typeface="Arial Black" pitchFamily="34" charset="0"/>
              </a:rPr>
              <a:t>TRACCIA </a:t>
            </a:r>
            <a:r>
              <a:rPr lang="it-IT" sz="2800" u="sng" dirty="0">
                <a:solidFill>
                  <a:schemeClr val="bg1"/>
                </a:solidFill>
                <a:latin typeface="Arial Black" pitchFamily="34" charset="0"/>
              </a:rPr>
              <a:t>76</a:t>
            </a:r>
            <a:r>
              <a:rPr lang="it-IT" sz="2400" u="sng" dirty="0">
                <a:latin typeface="Arial Black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8794" y="642918"/>
            <a:ext cx="72152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latin typeface="Arial Black" pitchFamily="34" charset="0"/>
              </a:rPr>
              <a:t>IL CANDIDATO COMMENTI I SEGUENTI ASPETTI QUALIFICANTI INTRODOTTI DALLA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LEGGE 104</a:t>
            </a:r>
            <a:r>
              <a:rPr lang="it-IT" sz="2400" dirty="0">
                <a:latin typeface="Arial Black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2000240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1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.</a:t>
            </a:r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VALUTAZIONE</a:t>
            </a:r>
            <a:r>
              <a:rPr lang="it-IT" sz="2000" dirty="0">
                <a:latin typeface="Arial Black" pitchFamily="34" charset="0"/>
              </a:rPr>
              <a:t> </a:t>
            </a:r>
            <a:r>
              <a:rPr lang="it-IT" sz="2400" dirty="0">
                <a:latin typeface="Arial Black" pitchFamily="34" charset="0"/>
              </a:rPr>
              <a:t>INDIVIDUALIZZATA;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571744"/>
            <a:ext cx="9144000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3143248"/>
            <a:ext cx="9144000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596" y="2643182"/>
            <a:ext cx="850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2.</a:t>
            </a:r>
            <a:r>
              <a:rPr lang="it-IT" sz="2400" dirty="0">
                <a:latin typeface="Arial Black" pitchFamily="34" charset="0"/>
              </a:rPr>
              <a:t>QUALIFICAZIONE DELL’</a:t>
            </a:r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OFFERTA FORMATIVA;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714752"/>
            <a:ext cx="9144000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4643446"/>
            <a:ext cx="9144000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5720" y="3214686"/>
            <a:ext cx="850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3.FLESSIBILITÀ </a:t>
            </a:r>
            <a:r>
              <a:rPr lang="it-IT" sz="2400" dirty="0">
                <a:latin typeface="Arial Black" pitchFamily="34" charset="0"/>
              </a:rPr>
              <a:t>ORGANIZZATIVA E DIDATTICA;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7861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4.</a:t>
            </a:r>
            <a:r>
              <a:rPr lang="it-IT" sz="2400" dirty="0">
                <a:latin typeface="Arial Black" pitchFamily="34" charset="0"/>
              </a:rPr>
              <a:t>PREVISIONE DI </a:t>
            </a:r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PRESIDI</a:t>
            </a:r>
            <a:r>
              <a:rPr lang="it-IT" sz="2400" dirty="0">
                <a:latin typeface="Arial Black" pitchFamily="34" charset="0"/>
              </a:rPr>
              <a:t> NECESSARI A GARANTIRE L’</a:t>
            </a:r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INTEGRAZIONE SCOLASTICA</a:t>
            </a:r>
            <a:r>
              <a:rPr lang="it-IT" sz="2400" dirty="0">
                <a:latin typeface="Arial Black" pitchFamily="34" charset="0"/>
              </a:rPr>
              <a:t>.</a:t>
            </a:r>
            <a:endParaRPr lang="it-IT" sz="2000" dirty="0"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786454"/>
            <a:ext cx="9144000" cy="8572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966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2" descr="https://pixabay.com/static/uploads/photo/2013/07/12/14/10/pushpin-147918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32557">
            <a:off x="1023947" y="5910073"/>
            <a:ext cx="519980" cy="488880"/>
          </a:xfrm>
          <a:prstGeom prst="rect">
            <a:avLst/>
          </a:prstGeom>
          <a:noFill/>
        </p:spPr>
      </p:pic>
      <p:pic>
        <p:nvPicPr>
          <p:cNvPr id="22" name="Picture 2" descr="https://pixabay.com/static/uploads/photo/2013/07/12/14/10/pushpin-147918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03085">
            <a:off x="8429026" y="6030296"/>
            <a:ext cx="519980" cy="488880"/>
          </a:xfrm>
          <a:prstGeom prst="rect">
            <a:avLst/>
          </a:prstGeom>
          <a:noFill/>
        </p:spPr>
      </p:pic>
      <p:pic>
        <p:nvPicPr>
          <p:cNvPr id="23" name="Picture 6" descr="http://www.ilpontile.it/images/Puntina%20ver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946">
            <a:off x="5072066" y="5643578"/>
            <a:ext cx="692547" cy="692549"/>
          </a:xfrm>
          <a:prstGeom prst="rect">
            <a:avLst/>
          </a:prstGeom>
          <a:noFill/>
        </p:spPr>
      </p:pic>
      <p:pic>
        <p:nvPicPr>
          <p:cNvPr id="24" name="Picture 6" descr="http://www.ilpontile.it/images/Puntina%20ver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4833">
            <a:off x="2934649" y="6149366"/>
            <a:ext cx="406795" cy="40679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492919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4000" dirty="0">
                <a:latin typeface="Arial Black" pitchFamily="34" charset="0"/>
              </a:rPr>
              <a:t>CANDIDATA: 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BOSISIO LAURA</a:t>
            </a:r>
            <a:endParaRPr lang="it-IT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5400000">
            <a:off x="-4" y="4"/>
            <a:ext cx="2857496" cy="285748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66" name="Picture 2" descr="Risultati immagini per CONCORSO DOCENTI 2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1414"/>
            <a:ext cx="1285884" cy="1285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1214422"/>
            <a:ext cx="928690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>
            <a:off x="-142908" y="1214422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1.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VALUTAZIONE </a:t>
            </a:r>
            <a:r>
              <a:rPr lang="it-IT" sz="4000" dirty="0">
                <a:solidFill>
                  <a:schemeClr val="bg1"/>
                </a:solidFill>
                <a:latin typeface="Arial Black" pitchFamily="34" charset="0"/>
              </a:rPr>
              <a:t>INDIVIDUALIZZATA </a:t>
            </a:r>
            <a:r>
              <a:rPr lang="it-IT" sz="3200" dirty="0">
                <a:latin typeface="Arial Black" pitchFamily="34" charset="0"/>
              </a:rPr>
              <a:t>(art.16)</a:t>
            </a:r>
            <a:endParaRPr lang="it-IT" sz="36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357298"/>
            <a:ext cx="857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I.C. “G.SEGANTINI” </a:t>
            </a:r>
            <a:r>
              <a:rPr lang="it-IT" sz="4000" dirty="0">
                <a:latin typeface="Arial Black" pitchFamily="34" charset="0"/>
              </a:rPr>
              <a:t>ASSO (CO) </a:t>
            </a:r>
            <a:r>
              <a:rPr lang="it-IT" sz="3600" dirty="0">
                <a:latin typeface="Arial Black" pitchFamily="34" charset="0"/>
              </a:rPr>
              <a:t> </a:t>
            </a:r>
            <a:r>
              <a:rPr lang="it-IT" sz="4400" dirty="0">
                <a:solidFill>
                  <a:schemeClr val="bg1"/>
                </a:solidFill>
                <a:latin typeface="Arial Black" pitchFamily="34" charset="0"/>
              </a:rPr>
              <a:t>SECONDARIA I°GRADO</a:t>
            </a:r>
            <a:endParaRPr lang="it-IT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://www.atlantedellarteitaliana.it/immagine/00018/12308OP358AU19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9144000" cy="979180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>
                  <a:alpha val="50000"/>
                </a:srgbClr>
              </a:gs>
              <a:gs pos="39999">
                <a:srgbClr val="85C2FF">
                  <a:alpha val="50000"/>
                </a:srgbClr>
              </a:gs>
              <a:gs pos="70000">
                <a:srgbClr val="C4D6EB">
                  <a:alpha val="50000"/>
                </a:srgbClr>
              </a:gs>
              <a:gs pos="100000">
                <a:srgbClr val="FFEBFA">
                  <a:alpha val="50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368" name="Picture 8" descr="http://www.midalipietre.com/public/ardesia_lavorazione_sabbi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142984"/>
            <a:ext cx="5857916" cy="4491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5" name="Frame 34"/>
          <p:cNvSpPr/>
          <p:nvPr/>
        </p:nvSpPr>
        <p:spPr>
          <a:xfrm>
            <a:off x="1428728" y="1000108"/>
            <a:ext cx="6143668" cy="4714908"/>
          </a:xfrm>
          <a:prstGeom prst="frame">
            <a:avLst>
              <a:gd name="adj1" fmla="val 7574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00562" y="5500702"/>
            <a:ext cx="357190" cy="13572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63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it-IT"/>
          </a:p>
        </p:txBody>
      </p:sp>
      <p:pic>
        <p:nvPicPr>
          <p:cNvPr id="15376" name="Picture 16" descr="http://delinear.info/images/nikoprincen/hd/post%20i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4912">
            <a:off x="1451771" y="1015477"/>
            <a:ext cx="1111828" cy="119384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6" name="Oval 35"/>
          <p:cNvSpPr/>
          <p:nvPr/>
        </p:nvSpPr>
        <p:spPr>
          <a:xfrm>
            <a:off x="4572000" y="557214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47"/>
          <p:cNvGrpSpPr/>
          <p:nvPr/>
        </p:nvGrpSpPr>
        <p:grpSpPr>
          <a:xfrm>
            <a:off x="450982" y="2195206"/>
            <a:ext cx="8253863" cy="4210106"/>
            <a:chOff x="450982" y="2195206"/>
            <a:chExt cx="8253863" cy="4210106"/>
          </a:xfrm>
        </p:grpSpPr>
        <p:sp>
          <p:nvSpPr>
            <p:cNvPr id="31" name="TextBox 30"/>
            <p:cNvSpPr txBox="1"/>
            <p:nvPr/>
          </p:nvSpPr>
          <p:spPr>
            <a:xfrm rot="20573014">
              <a:off x="6623037" y="3274017"/>
              <a:ext cx="20818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6000" dirty="0">
                <a:latin typeface="AR CARTER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615170">
              <a:off x="1233179" y="5758981"/>
              <a:ext cx="2081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3600" dirty="0">
                <a:latin typeface="AR CARTER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892">
              <a:off x="450982" y="2195206"/>
              <a:ext cx="22643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6000" dirty="0">
                <a:latin typeface="AR CARTER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85918" y="1285860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AR CENA" pitchFamily="2" charset="0"/>
              </a:rPr>
              <a:t>CLASSE 3ª</a:t>
            </a:r>
          </a:p>
        </p:txBody>
      </p:sp>
      <p:sp>
        <p:nvSpPr>
          <p:cNvPr id="43" name="Arc 42"/>
          <p:cNvSpPr/>
          <p:nvPr/>
        </p:nvSpPr>
        <p:spPr>
          <a:xfrm>
            <a:off x="1142976" y="2143116"/>
            <a:ext cx="5286412" cy="357190"/>
          </a:xfrm>
          <a:prstGeom prst="arc">
            <a:avLst>
              <a:gd name="adj1" fmla="val 11273374"/>
              <a:gd name="adj2" fmla="val 0"/>
            </a:avLst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00364" y="2285992"/>
            <a:ext cx="41434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  <a:latin typeface="AR CENA" pitchFamily="2" charset="0"/>
              </a:rPr>
              <a:t>DISCENTI </a:t>
            </a:r>
            <a:r>
              <a:rPr lang="it-IT" sz="2800" dirty="0">
                <a:solidFill>
                  <a:schemeClr val="accent6"/>
                </a:solidFill>
                <a:latin typeface="AR CENA" pitchFamily="2" charset="0"/>
              </a:rPr>
              <a:t>19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  <a:latin typeface="AR CENA" pitchFamily="2" charset="0"/>
              </a:rPr>
              <a:t>FEMMINE </a:t>
            </a:r>
            <a:r>
              <a:rPr lang="it-IT" sz="2800" dirty="0">
                <a:solidFill>
                  <a:schemeClr val="accent6"/>
                </a:solidFill>
                <a:latin typeface="AR CENA" pitchFamily="2" charset="0"/>
              </a:rPr>
              <a:t>10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  <a:latin typeface="AR CENA" pitchFamily="2" charset="0"/>
              </a:rPr>
              <a:t>MASCHI </a:t>
            </a:r>
            <a:r>
              <a:rPr lang="it-IT" sz="2800" dirty="0">
                <a:solidFill>
                  <a:schemeClr val="accent6"/>
                </a:solidFill>
                <a:latin typeface="AR CENA" pitchFamily="2" charset="0"/>
              </a:rPr>
              <a:t>9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  <a:latin typeface="AR CENA" pitchFamily="2" charset="0"/>
              </a:rPr>
              <a:t>RIPETENTI </a:t>
            </a:r>
            <a:r>
              <a:rPr lang="it-IT" sz="2800" dirty="0">
                <a:solidFill>
                  <a:schemeClr val="accent6"/>
                </a:solidFill>
                <a:latin typeface="AR CENA" pitchFamily="2" charset="0"/>
              </a:rPr>
              <a:t>1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  <a:latin typeface="AR CENA" pitchFamily="2" charset="0"/>
              </a:rPr>
              <a:t>DISCENTI H.(DISABILITÀ PSICO-SOCIALE) </a:t>
            </a:r>
            <a:r>
              <a:rPr lang="it-IT" sz="2800" dirty="0">
                <a:solidFill>
                  <a:schemeClr val="accent6"/>
                </a:solidFill>
                <a:latin typeface="AR CENA" pitchFamily="2" charset="0"/>
              </a:rPr>
              <a:t>1F</a:t>
            </a:r>
            <a:r>
              <a:rPr lang="it-IT" sz="2800" dirty="0">
                <a:solidFill>
                  <a:schemeClr val="bg1"/>
                </a:solidFill>
                <a:latin typeface="AR CENA" pitchFamily="2" charset="0"/>
              </a:rPr>
              <a:t> + </a:t>
            </a:r>
            <a:r>
              <a:rPr lang="it-IT" sz="2800" dirty="0">
                <a:solidFill>
                  <a:schemeClr val="accent6"/>
                </a:solidFill>
                <a:latin typeface="AR CENA" pitchFamily="2" charset="0"/>
              </a:rPr>
              <a:t>1F</a:t>
            </a:r>
          </a:p>
          <a:p>
            <a:pPr>
              <a:buFont typeface="Arial" pitchFamily="34" charset="0"/>
              <a:buChar char="•"/>
            </a:pPr>
            <a:endParaRPr lang="it-IT" sz="4000" dirty="0">
              <a:solidFill>
                <a:schemeClr val="bg1"/>
              </a:solidFill>
              <a:latin typeface="AR CENA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606449" y="4035417"/>
            <a:ext cx="564357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142908" y="1214422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1.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VALUTAZIONE </a:t>
            </a:r>
            <a:r>
              <a:rPr lang="it-IT" sz="4000" dirty="0">
                <a:solidFill>
                  <a:schemeClr val="bg1"/>
                </a:solidFill>
                <a:latin typeface="Arial Black" pitchFamily="34" charset="0"/>
              </a:rPr>
              <a:t>INDIVIDUALIZZATA </a:t>
            </a:r>
            <a:r>
              <a:rPr lang="it-IT" sz="3200" dirty="0">
                <a:latin typeface="Arial Black" pitchFamily="34" charset="0"/>
              </a:rPr>
              <a:t>(art.16)</a:t>
            </a:r>
            <a:endParaRPr lang="it-IT" sz="36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42908" y="1285860"/>
            <a:ext cx="2357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/>
            <a:r>
              <a:rPr lang="it-IT" sz="2000" dirty="0">
                <a:latin typeface="Arial Black" pitchFamily="34" charset="0"/>
              </a:rPr>
              <a:t>CRITERI DI </a:t>
            </a:r>
            <a:r>
              <a:rPr lang="it-IT" sz="2000" dirty="0">
                <a:solidFill>
                  <a:schemeClr val="bg1"/>
                </a:solidFill>
                <a:latin typeface="Arial Black" pitchFamily="34" charset="0"/>
              </a:rPr>
              <a:t>VALUTAZIONE</a:t>
            </a:r>
            <a:r>
              <a:rPr lang="it-IT" sz="2000" dirty="0">
                <a:latin typeface="Arial Black" pitchFamily="34" charset="0"/>
              </a:rPr>
              <a:t> DEL </a:t>
            </a:r>
            <a:r>
              <a:rPr lang="it-IT" sz="2000" dirty="0">
                <a:solidFill>
                  <a:schemeClr val="bg1"/>
                </a:solidFill>
                <a:latin typeface="Arial Black" pitchFamily="34" charset="0"/>
              </a:rPr>
              <a:t>RENDIMENTO</a:t>
            </a:r>
            <a:r>
              <a:rPr lang="it-IT" sz="2000" dirty="0">
                <a:latin typeface="Arial Black" pitchFamily="34" charset="0"/>
              </a:rPr>
              <a:t> DA</a:t>
            </a:r>
            <a:r>
              <a:rPr lang="it-IT" sz="3200" dirty="0">
                <a:latin typeface="Arial Black" pitchFamily="34" charset="0"/>
              </a:rPr>
              <a:t> PEI</a:t>
            </a:r>
            <a:endParaRPr lang="it-IT" sz="20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860" y="1285860"/>
            <a:ext cx="6715140" cy="546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lnSpc>
                <a:spcPts val="2500"/>
              </a:lnSpc>
            </a:pPr>
            <a:r>
              <a:rPr lang="it-IT" sz="1600" dirty="0">
                <a:latin typeface="Arial Black" pitchFamily="34" charset="0"/>
              </a:rPr>
              <a:t>LA VALUTAZIONE SARÀ SEMPRE STILATA DAL 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DOCENTE</a:t>
            </a:r>
            <a:r>
              <a:rPr lang="it-IT" sz="1600" dirty="0">
                <a:latin typeface="Arial Black" pitchFamily="34" charset="0"/>
              </a:rPr>
              <a:t> PER LE ATTIVITÀ DI 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SOSTEGNO</a:t>
            </a:r>
            <a:r>
              <a:rPr lang="it-IT" sz="1600" dirty="0">
                <a:latin typeface="Arial Black" pitchFamily="34" charset="0"/>
              </a:rPr>
              <a:t> IN 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COLLABORAZIONE</a:t>
            </a:r>
            <a:r>
              <a:rPr lang="it-IT" sz="1600" dirty="0">
                <a:latin typeface="Arial Black" pitchFamily="34" charset="0"/>
              </a:rPr>
              <a:t> CON IL 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DOCENTE CURRICOLARE </a:t>
            </a:r>
            <a:r>
              <a:rPr lang="it-IT" sz="1600" dirty="0">
                <a:latin typeface="Arial Black" pitchFamily="34" charset="0"/>
              </a:rPr>
              <a:t>E SI BASERÀ:</a:t>
            </a:r>
          </a:p>
          <a:p>
            <a:pPr indent="-288000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it-IT" sz="1600" dirty="0">
                <a:latin typeface="Arial Black" pitchFamily="34" charset="0"/>
              </a:rPr>
              <a:t>SULLA 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DIFFICOLTÀ</a:t>
            </a:r>
            <a:r>
              <a:rPr lang="it-IT" sz="1600" dirty="0">
                <a:latin typeface="Arial Black" pitchFamily="34" charset="0"/>
              </a:rPr>
              <a:t> DEL COMPITO;</a:t>
            </a:r>
          </a:p>
          <a:p>
            <a:pPr indent="-288000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it-IT" sz="1600" dirty="0">
                <a:latin typeface="Arial Black" pitchFamily="34" charset="0"/>
              </a:rPr>
              <a:t>SUL 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TEMPO A DISPOSIZIONE</a:t>
            </a:r>
            <a:r>
              <a:rPr lang="it-IT" sz="1600" dirty="0">
                <a:latin typeface="Arial Black" pitchFamily="34" charset="0"/>
              </a:rPr>
              <a:t> PER ESEGUIRLO;</a:t>
            </a:r>
          </a:p>
          <a:p>
            <a:pPr indent="-288000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it-IT" sz="1600" dirty="0">
                <a:latin typeface="Arial Black" pitchFamily="34" charset="0"/>
              </a:rPr>
              <a:t>SUL 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TEMPO UTILIZZATO </a:t>
            </a:r>
            <a:r>
              <a:rPr lang="it-IT" sz="1600" dirty="0">
                <a:latin typeface="Arial Black" pitchFamily="34" charset="0"/>
              </a:rPr>
              <a:t>PER APPRENDERE,   </a:t>
            </a:r>
          </a:p>
          <a:p>
            <a:pPr indent="-288000" algn="just">
              <a:lnSpc>
                <a:spcPts val="2500"/>
              </a:lnSpc>
            </a:pPr>
            <a:r>
              <a:rPr lang="it-IT" sz="1600" dirty="0">
                <a:latin typeface="Arial Black" pitchFamily="34" charset="0"/>
              </a:rPr>
              <a:t>     RIVEDERE E CONSOLIDARE L’ARGOMENTO;</a:t>
            </a:r>
          </a:p>
          <a:p>
            <a:pPr indent="-288000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it-IT" sz="1600" dirty="0">
                <a:latin typeface="Arial Black" pitchFamily="34" charset="0"/>
              </a:rPr>
              <a:t>SULL’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IMPEGNO</a:t>
            </a:r>
            <a:r>
              <a:rPr lang="it-IT" sz="1600" dirty="0">
                <a:latin typeface="Arial Black" pitchFamily="34" charset="0"/>
              </a:rPr>
              <a:t> PROFUSO;</a:t>
            </a:r>
          </a:p>
          <a:p>
            <a:pPr indent="-288000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it-IT" sz="1600" dirty="0">
                <a:latin typeface="Arial Black" pitchFamily="34" charset="0"/>
              </a:rPr>
              <a:t>SULLA 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GRATIFICAZIONE</a:t>
            </a:r>
            <a:r>
              <a:rPr lang="it-IT" sz="1600" dirty="0">
                <a:latin typeface="Arial Black" pitchFamily="34" charset="0"/>
              </a:rPr>
              <a:t> E L’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INCENTIVO</a:t>
            </a:r>
            <a:r>
              <a:rPr lang="it-IT" sz="1600" dirty="0">
                <a:latin typeface="Arial Black" pitchFamily="34" charset="0"/>
              </a:rPr>
              <a:t> A </a:t>
            </a:r>
          </a:p>
          <a:p>
            <a:pPr indent="-288000" algn="just">
              <a:lnSpc>
                <a:spcPts val="2500"/>
              </a:lnSpc>
            </a:pPr>
            <a:r>
              <a:rPr lang="it-IT" sz="1600" dirty="0">
                <a:latin typeface="Arial Black" pitchFamily="34" charset="0"/>
              </a:rPr>
              <a:t>     MIGLIORARSI SEMPRE DI PIÙ;</a:t>
            </a:r>
          </a:p>
          <a:p>
            <a:pPr indent="-288000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it-IT" sz="1600" dirty="0">
                <a:latin typeface="Arial Black" pitchFamily="34" charset="0"/>
              </a:rPr>
              <a:t>PER COMPITI COOPERATIVI VI SARÀ 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DOPPIA </a:t>
            </a:r>
          </a:p>
          <a:p>
            <a:pPr indent="-288000" algn="just">
              <a:lnSpc>
                <a:spcPts val="2500"/>
              </a:lnSpc>
            </a:pP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     VALUTAZIONE, </a:t>
            </a:r>
            <a:r>
              <a:rPr lang="it-IT" sz="1600" dirty="0">
                <a:latin typeface="Arial Black" pitchFamily="34" charset="0"/>
              </a:rPr>
              <a:t>INDIVIDUALE E DI GRUPPO;</a:t>
            </a:r>
          </a:p>
          <a:p>
            <a:pPr indent="-288000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it-IT" sz="1600" dirty="0">
                <a:latin typeface="Arial Black" pitchFamily="34" charset="0"/>
              </a:rPr>
              <a:t>SUI MIGLIORAMENTI MOSTRATI RISPETTO AL 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PUNTO</a:t>
            </a:r>
          </a:p>
          <a:p>
            <a:pPr indent="-288000" algn="just">
              <a:lnSpc>
                <a:spcPts val="2500"/>
              </a:lnSpc>
            </a:pP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     DI PARTENZA</a:t>
            </a:r>
            <a:r>
              <a:rPr lang="it-IT" sz="1600" dirty="0">
                <a:latin typeface="Arial Black" pitchFamily="34" charset="0"/>
              </a:rPr>
              <a:t>;</a:t>
            </a:r>
          </a:p>
          <a:p>
            <a:pPr indent="-288000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it-IT" sz="1600" dirty="0">
                <a:latin typeface="Arial Black" pitchFamily="34" charset="0"/>
              </a:rPr>
              <a:t>TUTTO IN RAPPORTO ALLE SUE 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POTENZIALITÀ</a:t>
            </a:r>
            <a:r>
              <a:rPr lang="it-IT" sz="1600" dirty="0">
                <a:latin typeface="Arial Black" pitchFamily="34" charset="0"/>
              </a:rPr>
              <a:t> E AI</a:t>
            </a:r>
          </a:p>
          <a:p>
            <a:pPr indent="-288000" algn="just">
              <a:lnSpc>
                <a:spcPts val="2500"/>
              </a:lnSpc>
            </a:pPr>
            <a:r>
              <a:rPr lang="it-IT" sz="1600" dirty="0">
                <a:latin typeface="Arial Black" pitchFamily="34" charset="0"/>
              </a:rPr>
              <a:t>     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LIVELLI</a:t>
            </a:r>
            <a:r>
              <a:rPr lang="it-IT" sz="1600" dirty="0">
                <a:latin typeface="Arial Black" pitchFamily="34" charset="0"/>
              </a:rPr>
              <a:t> DI APPRENDIMENTO </a:t>
            </a:r>
            <a:r>
              <a:rPr lang="it-IT" sz="1600" dirty="0">
                <a:solidFill>
                  <a:schemeClr val="bg1"/>
                </a:solidFill>
                <a:latin typeface="Arial Black" pitchFamily="34" charset="0"/>
              </a:rPr>
              <a:t>INIZIALI</a:t>
            </a:r>
            <a:r>
              <a:rPr lang="it-IT" sz="1600" dirty="0">
                <a:latin typeface="Arial Black" pitchFamily="34" charset="0"/>
              </a:rPr>
              <a:t>.</a:t>
            </a:r>
          </a:p>
          <a:p>
            <a:pPr indent="-457200" algn="just"/>
            <a:endParaRPr lang="it-IT" sz="1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://www.atlantedellarteitaliana.it/immagine/00018/12308OP358AU19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9144000" cy="979180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>
                  <a:alpha val="50000"/>
                </a:srgbClr>
              </a:gs>
              <a:gs pos="39999">
                <a:srgbClr val="85C2FF">
                  <a:alpha val="50000"/>
                </a:srgbClr>
              </a:gs>
              <a:gs pos="70000">
                <a:srgbClr val="C4D6EB">
                  <a:alpha val="50000"/>
                </a:srgbClr>
              </a:gs>
              <a:gs pos="100000">
                <a:srgbClr val="FFEBFA">
                  <a:alpha val="50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368" name="Picture 8" descr="http://www.midalipietre.com/public/ardesia_lavorazione_sabbi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41"/>
            <a:ext cx="8143932" cy="5750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5" name="Frame 34"/>
          <p:cNvSpPr/>
          <p:nvPr/>
        </p:nvSpPr>
        <p:spPr>
          <a:xfrm>
            <a:off x="357158" y="214290"/>
            <a:ext cx="8358246" cy="6143668"/>
          </a:xfrm>
          <a:prstGeom prst="frame">
            <a:avLst>
              <a:gd name="adj1" fmla="val 7574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686" y="6000768"/>
            <a:ext cx="357190" cy="8572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63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it-IT"/>
          </a:p>
        </p:txBody>
      </p:sp>
      <p:pic>
        <p:nvPicPr>
          <p:cNvPr id="15376" name="Picture 16" descr="http://delinear.info/images/nikoprincen/hd/post%20i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4912">
            <a:off x="380202" y="229659"/>
            <a:ext cx="1111828" cy="119384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6" name="Oval 35"/>
          <p:cNvSpPr/>
          <p:nvPr/>
        </p:nvSpPr>
        <p:spPr>
          <a:xfrm>
            <a:off x="4429124" y="6072206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47"/>
          <p:cNvGrpSpPr/>
          <p:nvPr/>
        </p:nvGrpSpPr>
        <p:grpSpPr>
          <a:xfrm>
            <a:off x="450982" y="2195206"/>
            <a:ext cx="8253863" cy="4210106"/>
            <a:chOff x="450982" y="2195206"/>
            <a:chExt cx="8253863" cy="4210106"/>
          </a:xfrm>
        </p:grpSpPr>
        <p:sp>
          <p:nvSpPr>
            <p:cNvPr id="31" name="TextBox 30"/>
            <p:cNvSpPr txBox="1"/>
            <p:nvPr/>
          </p:nvSpPr>
          <p:spPr>
            <a:xfrm rot="20573014">
              <a:off x="6623037" y="3274017"/>
              <a:ext cx="20818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6000" dirty="0">
                <a:latin typeface="AR CARTER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615170">
              <a:off x="1233179" y="5758981"/>
              <a:ext cx="2081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3600" dirty="0">
                <a:latin typeface="AR CARTER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892">
              <a:off x="450982" y="2195206"/>
              <a:ext cx="22643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6000" dirty="0">
                <a:latin typeface="AR CARTER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57290" y="642918"/>
            <a:ext cx="285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AR CENA" pitchFamily="2" charset="0"/>
              </a:rPr>
              <a:t>GEOGRAFIA</a:t>
            </a:r>
          </a:p>
        </p:txBody>
      </p:sp>
      <p:sp>
        <p:nvSpPr>
          <p:cNvPr id="43" name="Arc 42"/>
          <p:cNvSpPr/>
          <p:nvPr/>
        </p:nvSpPr>
        <p:spPr>
          <a:xfrm>
            <a:off x="0" y="1285860"/>
            <a:ext cx="5286412" cy="357190"/>
          </a:xfrm>
          <a:prstGeom prst="arc">
            <a:avLst>
              <a:gd name="adj1" fmla="val 11398478"/>
              <a:gd name="adj2" fmla="val 21249734"/>
            </a:avLst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786" y="164305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>
                <a:solidFill>
                  <a:schemeClr val="accent6"/>
                </a:solidFill>
                <a:latin typeface="AR CENA" pitchFamily="2" charset="0"/>
              </a:rPr>
              <a:t>CONTENUTI</a:t>
            </a:r>
            <a:endParaRPr lang="it-IT" sz="4000" dirty="0">
              <a:solidFill>
                <a:schemeClr val="accent6"/>
              </a:solidFill>
              <a:latin typeface="AR CENA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728667">
            <a:off x="-204286" y="512545"/>
            <a:ext cx="2264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FF0000"/>
                </a:solidFill>
                <a:latin typeface="AR CARTER" pitchFamily="2" charset="0"/>
              </a:rPr>
              <a:t>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0364" y="150017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2°BIMESTRE(NOV/DIC)</a:t>
            </a:r>
          </a:p>
          <a:p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3°BIMESTRE(GEN/FEB)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2066" y="71435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PPT INCLUSIVI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(ABILITÀ SOCIALI E RUOLI)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5074" y="1500174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6"/>
                </a:solidFill>
                <a:latin typeface="AR CENA" pitchFamily="2" charset="0"/>
              </a:rPr>
              <a:t>AFRICA</a:t>
            </a:r>
          </a:p>
          <a:p>
            <a:r>
              <a:rPr lang="it-IT" sz="2400" dirty="0">
                <a:solidFill>
                  <a:schemeClr val="accent6"/>
                </a:solidFill>
                <a:latin typeface="AR CENA" pitchFamily="2" charset="0"/>
              </a:rPr>
              <a:t>ASIA</a:t>
            </a:r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/</a:t>
            </a:r>
            <a:r>
              <a:rPr lang="it-IT" sz="2400" dirty="0">
                <a:solidFill>
                  <a:schemeClr val="accent6"/>
                </a:solidFill>
                <a:latin typeface="AR CENA" pitchFamily="2" charset="0"/>
              </a:rPr>
              <a:t>AMERICHE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5786" y="2928934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>
                <a:solidFill>
                  <a:schemeClr val="accent6"/>
                </a:solidFill>
                <a:latin typeface="AR CENA" pitchFamily="2" charset="0"/>
              </a:rPr>
              <a:t>METODI E STRATEGIE</a:t>
            </a:r>
            <a:endParaRPr lang="it-IT" sz="4000" dirty="0">
              <a:solidFill>
                <a:schemeClr val="accent6"/>
              </a:solidFill>
              <a:latin typeface="AR CENA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364" y="2786058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COOPERATIVE LEARNING    GRUPPI CREATI DA INSEGNANTE ASSEGNAZIONE COMPITI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5786" y="478632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>
                <a:solidFill>
                  <a:schemeClr val="accent6"/>
                </a:solidFill>
                <a:latin typeface="AR CENA" pitchFamily="2" charset="0"/>
              </a:rPr>
              <a:t>VALUTAZIONE</a:t>
            </a:r>
            <a:endParaRPr lang="it-IT" sz="4000" dirty="0">
              <a:solidFill>
                <a:schemeClr val="accent6"/>
              </a:solidFill>
              <a:latin typeface="AR CENA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364" y="464344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LAVORO DI GRUPPO INDIVIDUALE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86380" y="4500570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/>
                </a:solidFill>
                <a:latin typeface="AR CENA" pitchFamily="2" charset="0"/>
              </a:rPr>
              <a:t>COMOGLIO M. CARDOSO M.A. </a:t>
            </a:r>
          </a:p>
          <a:p>
            <a:r>
              <a:rPr lang="it-IT" sz="2000" i="1" dirty="0">
                <a:solidFill>
                  <a:schemeClr val="bg1"/>
                </a:solidFill>
                <a:latin typeface="AR CENA" pitchFamily="2" charset="0"/>
              </a:rPr>
              <a:t>INSEGNARE E APPRENDERE IN GRUPPO</a:t>
            </a:r>
            <a:r>
              <a:rPr lang="it-IT" sz="2000" i="1" dirty="0">
                <a:solidFill>
                  <a:schemeClr val="accent6"/>
                </a:solidFill>
                <a:latin typeface="AR CENA" pitchFamily="2" charset="0"/>
              </a:rPr>
              <a:t>, </a:t>
            </a:r>
            <a:r>
              <a:rPr lang="it-IT" sz="2000" dirty="0">
                <a:solidFill>
                  <a:schemeClr val="accent6"/>
                </a:solidFill>
                <a:latin typeface="AR CENA" pitchFamily="2" charset="0"/>
              </a:rPr>
              <a:t>LAS, ROMA 1996.</a:t>
            </a:r>
            <a:endParaRPr lang="it-IT" sz="2400" dirty="0">
              <a:solidFill>
                <a:schemeClr val="accent6"/>
              </a:solidFill>
              <a:latin typeface="AR CENA" pitchFamily="2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1428728" y="2571744"/>
            <a:ext cx="6215106" cy="285752"/>
          </a:xfrm>
          <a:prstGeom prst="arc">
            <a:avLst>
              <a:gd name="adj1" fmla="val 10925567"/>
              <a:gd name="adj2" fmla="val 21543391"/>
            </a:avLst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>
            <a:off x="428596" y="4214818"/>
            <a:ext cx="7215238" cy="357190"/>
          </a:xfrm>
          <a:prstGeom prst="arc">
            <a:avLst>
              <a:gd name="adj1" fmla="val 10987903"/>
              <a:gd name="adj2" fmla="val 21521306"/>
            </a:avLst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://www.atlantedellarteitaliana.it/immagine/00018/12308OP358AU19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9144000" cy="979180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>
                  <a:alpha val="50000"/>
                </a:srgbClr>
              </a:gs>
              <a:gs pos="39999">
                <a:srgbClr val="85C2FF">
                  <a:alpha val="50000"/>
                </a:srgbClr>
              </a:gs>
              <a:gs pos="70000">
                <a:srgbClr val="C4D6EB">
                  <a:alpha val="50000"/>
                </a:srgbClr>
              </a:gs>
              <a:gs pos="100000">
                <a:srgbClr val="FFEBFA">
                  <a:alpha val="50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368" name="Picture 8" descr="http://www.midalipietre.com/public/ardesia_lavorazione_sabbi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41"/>
            <a:ext cx="8143932" cy="5750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5" name="Frame 34"/>
          <p:cNvSpPr/>
          <p:nvPr/>
        </p:nvSpPr>
        <p:spPr>
          <a:xfrm>
            <a:off x="357158" y="214290"/>
            <a:ext cx="8358246" cy="6143668"/>
          </a:xfrm>
          <a:prstGeom prst="frame">
            <a:avLst>
              <a:gd name="adj1" fmla="val 7574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686" y="6000768"/>
            <a:ext cx="357190" cy="8572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63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it-IT"/>
          </a:p>
        </p:txBody>
      </p:sp>
      <p:pic>
        <p:nvPicPr>
          <p:cNvPr id="15376" name="Picture 16" descr="http://delinear.info/images/nikoprincen/hd/post%20i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4912">
            <a:off x="380202" y="301097"/>
            <a:ext cx="1111828" cy="119384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6" name="Oval 35"/>
          <p:cNvSpPr/>
          <p:nvPr/>
        </p:nvSpPr>
        <p:spPr>
          <a:xfrm>
            <a:off x="4429124" y="6072206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47"/>
          <p:cNvGrpSpPr/>
          <p:nvPr/>
        </p:nvGrpSpPr>
        <p:grpSpPr>
          <a:xfrm>
            <a:off x="450982" y="2195206"/>
            <a:ext cx="8253863" cy="4210106"/>
            <a:chOff x="450982" y="2195206"/>
            <a:chExt cx="8253863" cy="4210106"/>
          </a:xfrm>
        </p:grpSpPr>
        <p:sp>
          <p:nvSpPr>
            <p:cNvPr id="31" name="TextBox 30"/>
            <p:cNvSpPr txBox="1"/>
            <p:nvPr/>
          </p:nvSpPr>
          <p:spPr>
            <a:xfrm rot="20573014">
              <a:off x="6623037" y="3274017"/>
              <a:ext cx="20818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6000" dirty="0">
                <a:latin typeface="AR CARTER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615170">
              <a:off x="1233179" y="5758981"/>
              <a:ext cx="2081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3600" dirty="0">
                <a:latin typeface="AR CARTER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892">
              <a:off x="450982" y="2195206"/>
              <a:ext cx="22643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6000" dirty="0">
                <a:latin typeface="AR CARTER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57290" y="642918"/>
            <a:ext cx="285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AR CENA" pitchFamily="2" charset="0"/>
              </a:rPr>
              <a:t>GEOGRAFIA</a:t>
            </a:r>
          </a:p>
        </p:txBody>
      </p:sp>
      <p:sp>
        <p:nvSpPr>
          <p:cNvPr id="43" name="Arc 42"/>
          <p:cNvSpPr/>
          <p:nvPr/>
        </p:nvSpPr>
        <p:spPr>
          <a:xfrm>
            <a:off x="0" y="1285860"/>
            <a:ext cx="5286412" cy="357190"/>
          </a:xfrm>
          <a:prstGeom prst="arc">
            <a:avLst>
              <a:gd name="adj1" fmla="val 11398478"/>
              <a:gd name="adj2" fmla="val 21249734"/>
            </a:avLst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728667">
            <a:off x="-204285" y="583985"/>
            <a:ext cx="2264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FF0000"/>
                </a:solidFill>
                <a:latin typeface="AR CARTER" pitchFamily="2" charset="0"/>
              </a:rPr>
              <a:t>ES.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5786" y="242886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>
                <a:solidFill>
                  <a:schemeClr val="accent6"/>
                </a:solidFill>
                <a:latin typeface="AR CENA" pitchFamily="2" charset="0"/>
              </a:rPr>
              <a:t>OBIETTIVI</a:t>
            </a:r>
            <a:endParaRPr lang="it-IT" sz="4000" dirty="0">
              <a:solidFill>
                <a:schemeClr val="accent6"/>
              </a:solidFill>
              <a:latin typeface="AR CENA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3174" y="1428736"/>
            <a:ext cx="5214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CONOSCENZA GLOBALE CONTINENTE;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CONOSCENZA STATO;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CAPACITÀ DI USUFRUIRE DI MATERIALI,    </a:t>
            </a:r>
          </a:p>
          <a:p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 STRUMENTI E FONTI;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ORIGINALITÀ/PERSONALIZZAZIONE;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COOPERAZIONE;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AR CENA" pitchFamily="2" charset="0"/>
              </a:rPr>
              <a:t>PROBLEMATIZZAZIONE.</a:t>
            </a:r>
          </a:p>
        </p:txBody>
      </p:sp>
      <p:sp>
        <p:nvSpPr>
          <p:cNvPr id="29" name="Arc 28"/>
          <p:cNvSpPr/>
          <p:nvPr/>
        </p:nvSpPr>
        <p:spPr>
          <a:xfrm>
            <a:off x="357158" y="4143380"/>
            <a:ext cx="7215238" cy="357190"/>
          </a:xfrm>
          <a:prstGeom prst="arc">
            <a:avLst>
              <a:gd name="adj1" fmla="val 10987903"/>
              <a:gd name="adj2" fmla="val 21521306"/>
            </a:avLst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786" y="4214818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6"/>
                </a:solidFill>
                <a:latin typeface="AR CENA" pitchFamily="2" charset="0"/>
              </a:rPr>
              <a:t>COLLEGAMENTO A “BLOG INCLUSIONE” CLASSE 3ª</a:t>
            </a:r>
          </a:p>
        </p:txBody>
      </p:sp>
      <p:pic>
        <p:nvPicPr>
          <p:cNvPr id="41" name="Picture 16" descr="http://delinear.info/images/nikoprincen/hd/post%20i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3466">
            <a:off x="3578882" y="4684484"/>
            <a:ext cx="1862587" cy="135738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5" name="Picture 16" descr="http://delinear.info/images/nikoprincen/hd/post%20i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9561">
            <a:off x="5867884" y="4715464"/>
            <a:ext cx="2240441" cy="136997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6" name="Picture 16" descr="http://delinear.info/images/nikoprincen/hd/post%20i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26585">
            <a:off x="941174" y="4816449"/>
            <a:ext cx="2183822" cy="119384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9" name="TextBox 48"/>
          <p:cNvSpPr txBox="1"/>
          <p:nvPr/>
        </p:nvSpPr>
        <p:spPr>
          <a:xfrm rot="21110657">
            <a:off x="859477" y="4940866"/>
            <a:ext cx="2264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solidFill>
                  <a:srgbClr val="FF0000"/>
                </a:solidFill>
                <a:latin typeface="AR CARTER" pitchFamily="2" charset="0"/>
              </a:rPr>
              <a:t>CUBA</a:t>
            </a:r>
          </a:p>
        </p:txBody>
      </p:sp>
      <p:sp>
        <p:nvSpPr>
          <p:cNvPr id="50" name="TextBox 49"/>
          <p:cNvSpPr txBox="1"/>
          <p:nvPr/>
        </p:nvSpPr>
        <p:spPr>
          <a:xfrm rot="21306989">
            <a:off x="5904866" y="4998129"/>
            <a:ext cx="2264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chemeClr val="accent5">
                    <a:lumMod val="50000"/>
                  </a:schemeClr>
                </a:solidFill>
                <a:latin typeface="AR CARTER" pitchFamily="2" charset="0"/>
              </a:rPr>
              <a:t>EGITTO</a:t>
            </a:r>
          </a:p>
        </p:txBody>
      </p:sp>
      <p:sp>
        <p:nvSpPr>
          <p:cNvPr id="51" name="TextBox 50"/>
          <p:cNvSpPr txBox="1"/>
          <p:nvPr/>
        </p:nvSpPr>
        <p:spPr>
          <a:xfrm rot="21311879">
            <a:off x="3359807" y="4797988"/>
            <a:ext cx="2264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B050"/>
                </a:solidFill>
                <a:latin typeface="AR CARTER" pitchFamily="2" charset="0"/>
              </a:rPr>
              <a:t>TUNISIA E LIBIA</a:t>
            </a:r>
          </a:p>
        </p:txBody>
      </p:sp>
      <p:sp>
        <p:nvSpPr>
          <p:cNvPr id="26" name="Rectangle 25">
            <a:hlinkClick r:id="rId6"/>
          </p:cNvPr>
          <p:cNvSpPr/>
          <p:nvPr/>
        </p:nvSpPr>
        <p:spPr>
          <a:xfrm>
            <a:off x="1000100" y="4929198"/>
            <a:ext cx="2071702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ctangle 32">
            <a:hlinkClick r:id="rId7"/>
          </p:cNvPr>
          <p:cNvSpPr/>
          <p:nvPr/>
        </p:nvSpPr>
        <p:spPr>
          <a:xfrm>
            <a:off x="3571868" y="4857760"/>
            <a:ext cx="2071702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ctangle 36">
            <a:hlinkClick r:id="rId8"/>
          </p:cNvPr>
          <p:cNvSpPr/>
          <p:nvPr/>
        </p:nvSpPr>
        <p:spPr>
          <a:xfrm>
            <a:off x="5929322" y="5000636"/>
            <a:ext cx="2071702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ctangle 37">
            <a:hlinkClick r:id="rId9"/>
          </p:cNvPr>
          <p:cNvSpPr/>
          <p:nvPr/>
        </p:nvSpPr>
        <p:spPr>
          <a:xfrm>
            <a:off x="928662" y="4286256"/>
            <a:ext cx="7286676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42908" y="1214422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2.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QUALIFICAZIONE DELL’OFFERTA FORMATIVA </a:t>
            </a:r>
            <a:r>
              <a:rPr lang="it-IT" sz="3200" dirty="0">
                <a:latin typeface="Arial Black" pitchFamily="34" charset="0"/>
              </a:rPr>
              <a:t>(art.12, art.13)</a:t>
            </a:r>
            <a:endParaRPr lang="it-IT" sz="36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2908" y="2143116"/>
            <a:ext cx="9286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3600" dirty="0">
                <a:latin typeface="Arial Black" pitchFamily="34" charset="0"/>
              </a:rPr>
              <a:t>L’</a:t>
            </a:r>
            <a:r>
              <a:rPr lang="it-IT" sz="4000" dirty="0">
                <a:solidFill>
                  <a:schemeClr val="bg1"/>
                </a:solidFill>
                <a:latin typeface="Arial Black" pitchFamily="34" charset="0"/>
              </a:rPr>
              <a:t>OFFERTA FORMATIVA </a:t>
            </a:r>
            <a:r>
              <a:rPr lang="it-IT" sz="3600" dirty="0">
                <a:latin typeface="Arial Black" pitchFamily="34" charset="0"/>
              </a:rPr>
              <a:t>DEVE TOCCARE ED INCLUDERE 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OGNI</a:t>
            </a:r>
            <a:r>
              <a:rPr lang="it-IT" sz="3600" dirty="0">
                <a:latin typeface="Arial Black" pitchFamily="34" charset="0"/>
              </a:rPr>
              <a:t> </a:t>
            </a:r>
            <a:r>
              <a:rPr lang="it-IT" sz="4400" dirty="0">
                <a:latin typeface="Arial Black" pitchFamily="34" charset="0"/>
              </a:rPr>
              <a:t>INDIVIDUO</a:t>
            </a:r>
            <a:r>
              <a:rPr lang="it-IT" sz="3600" dirty="0">
                <a:latin typeface="Arial Black" pitchFamily="34" charset="0"/>
              </a:rPr>
              <a:t> E I SOGGETTI 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DIVERSAMENTE ABILI</a:t>
            </a:r>
            <a:r>
              <a:rPr lang="it-IT" sz="3600" dirty="0">
                <a:latin typeface="Arial Black" pitchFamily="34" charset="0"/>
              </a:rPr>
              <a:t> NON FANNO ECCEZIONE</a:t>
            </a:r>
            <a:endParaRPr lang="it-IT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2.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QUALIFICAZIONE DELL’OFFERTA FORMATIVA </a:t>
            </a:r>
            <a:r>
              <a:rPr lang="it-IT" sz="3200" dirty="0">
                <a:latin typeface="Arial Black" pitchFamily="34" charset="0"/>
              </a:rPr>
              <a:t>(art.12, art.13)</a:t>
            </a:r>
            <a:endParaRPr lang="it-IT" sz="3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357298"/>
            <a:ext cx="850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2800" dirty="0">
                <a:latin typeface="Arial Black" pitchFamily="34" charset="0"/>
              </a:rPr>
              <a:t>INTEGRAZIONE</a:t>
            </a:r>
            <a:r>
              <a:rPr lang="it-IT" sz="2400" dirty="0">
                <a:latin typeface="Arial Black" pitchFamily="34" charset="0"/>
              </a:rPr>
              <a:t>           </a:t>
            </a:r>
            <a:r>
              <a:rPr lang="it-IT" sz="2800" dirty="0">
                <a:latin typeface="Arial Black" pitchFamily="34" charset="0"/>
              </a:rPr>
              <a:t> INCLUSIONE</a:t>
            </a:r>
            <a:endParaRPr lang="it-IT" sz="2400" dirty="0">
              <a:latin typeface="Arial Black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4714876" y="1571612"/>
            <a:ext cx="1000132" cy="1588"/>
          </a:xfrm>
          <a:prstGeom prst="line">
            <a:avLst/>
          </a:prstGeom>
          <a:ln w="88900">
            <a:solidFill>
              <a:schemeClr val="bg1"/>
            </a:solidFill>
            <a:head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428728" y="2143116"/>
            <a:ext cx="1143008" cy="1588"/>
          </a:xfrm>
          <a:prstGeom prst="line">
            <a:avLst/>
          </a:prstGeom>
          <a:ln w="88900">
            <a:solidFill>
              <a:schemeClr val="bg1"/>
            </a:solidFill>
            <a:head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1428728" y="2786058"/>
            <a:ext cx="1143008" cy="1588"/>
          </a:xfrm>
          <a:prstGeom prst="line">
            <a:avLst/>
          </a:prstGeom>
          <a:ln w="88900">
            <a:solidFill>
              <a:schemeClr val="bg1"/>
            </a:solidFill>
            <a:head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1428728" y="3429000"/>
            <a:ext cx="1143008" cy="1588"/>
          </a:xfrm>
          <a:prstGeom prst="line">
            <a:avLst/>
          </a:prstGeom>
          <a:ln w="88900">
            <a:solidFill>
              <a:schemeClr val="bg1"/>
            </a:solidFill>
            <a:head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428728" y="4071942"/>
            <a:ext cx="1143008" cy="1588"/>
          </a:xfrm>
          <a:prstGeom prst="line">
            <a:avLst/>
          </a:prstGeom>
          <a:ln w="88900">
            <a:solidFill>
              <a:schemeClr val="bg1"/>
            </a:solidFill>
            <a:head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1428728" y="4714884"/>
            <a:ext cx="1143008" cy="1588"/>
          </a:xfrm>
          <a:prstGeom prst="line">
            <a:avLst/>
          </a:prstGeom>
          <a:ln w="88900">
            <a:solidFill>
              <a:schemeClr val="bg1"/>
            </a:solidFill>
            <a:head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1428728" y="5357826"/>
            <a:ext cx="1143008" cy="1588"/>
          </a:xfrm>
          <a:prstGeom prst="line">
            <a:avLst/>
          </a:prstGeom>
          <a:ln w="88900">
            <a:solidFill>
              <a:schemeClr val="bg1"/>
            </a:solidFill>
            <a:head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1428728" y="6000768"/>
            <a:ext cx="1143008" cy="1588"/>
          </a:xfrm>
          <a:prstGeom prst="line">
            <a:avLst/>
          </a:prstGeom>
          <a:ln w="88900">
            <a:solidFill>
              <a:schemeClr val="bg1"/>
            </a:solidFill>
            <a:head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1356945" y="4071533"/>
            <a:ext cx="5572140" cy="794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71736" y="192880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dirty="0">
                <a:latin typeface="Arial Black" pitchFamily="34" charset="0"/>
              </a:rPr>
              <a:t>COORDINAZIONE SCUOLA/SERVIZI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71736" y="257174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dirty="0">
                <a:latin typeface="Arial Black" pitchFamily="34" charset="0"/>
              </a:rPr>
              <a:t>ATTREZZATURE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71736" y="321468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dirty="0">
                <a:latin typeface="Arial Black" pitchFamily="34" charset="0"/>
              </a:rPr>
              <a:t>SUSSIDI DIDATTICI ADEGUATI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71736" y="3857628"/>
            <a:ext cx="571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dirty="0">
                <a:latin typeface="Arial Black" pitchFamily="34" charset="0"/>
              </a:rPr>
              <a:t>ADEGUAMENTI DIDATTICI/STRUTTURALI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71736" y="457200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dirty="0">
                <a:latin typeface="Arial Black" pitchFamily="34" charset="0"/>
              </a:rPr>
              <a:t>INIZIATIVE SPERIMENTALI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71736" y="521495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dirty="0">
                <a:latin typeface="Arial Black" pitchFamily="34" charset="0"/>
              </a:rPr>
              <a:t>DF/PDF/PEI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71736" y="5715016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dirty="0">
                <a:latin typeface="Arial Black" pitchFamily="34" charset="0"/>
              </a:rPr>
              <a:t>COORDINAZIONE/DIALOGO/</a:t>
            </a:r>
          </a:p>
          <a:p>
            <a:pPr marL="457200" indent="-457200"/>
            <a:r>
              <a:rPr lang="it-IT" dirty="0">
                <a:latin typeface="Arial Black" pitchFamily="34" charset="0"/>
              </a:rPr>
              <a:t>ACCORDO TRA LE PARTI/ASCOLTO.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-142908" y="1214422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42908" y="1214422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2.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QUALIFICAZIONE DELL’OFFERTA FORMATIVA </a:t>
            </a:r>
            <a:r>
              <a:rPr lang="it-IT" sz="3200" dirty="0">
                <a:latin typeface="Arial Black" pitchFamily="34" charset="0"/>
              </a:rPr>
              <a:t>(art.12, art.13)</a:t>
            </a:r>
            <a:endParaRPr lang="it-IT" sz="36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2908" y="1500174"/>
            <a:ext cx="92869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2800" dirty="0">
                <a:latin typeface="Arial Black" pitchFamily="34" charset="0"/>
              </a:rPr>
              <a:t>OGGI DIREMMO CHE LA </a:t>
            </a:r>
            <a:r>
              <a:rPr lang="it-IT" sz="3600" dirty="0">
                <a:latin typeface="Arial Black" pitchFamily="34" charset="0"/>
              </a:rPr>
              <a:t>QUALIFICAZIONE</a:t>
            </a:r>
            <a:r>
              <a:rPr lang="it-IT" sz="2800" dirty="0">
                <a:latin typeface="Arial Black" pitchFamily="34" charset="0"/>
              </a:rPr>
              <a:t> DELL’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OFFERTA FORMATIVA </a:t>
            </a:r>
            <a:r>
              <a:rPr lang="it-IT" sz="2800" dirty="0">
                <a:latin typeface="Arial Black" pitchFamily="34" charset="0"/>
              </a:rPr>
              <a:t>LA RITROVIAMO NEL </a:t>
            </a:r>
          </a:p>
          <a:p>
            <a:pPr marL="457200" indent="-457200" algn="ctr"/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POF</a:t>
            </a:r>
            <a:r>
              <a:rPr lang="it-IT" sz="2800" dirty="0">
                <a:latin typeface="Arial Black" pitchFamily="34" charset="0"/>
              </a:rPr>
              <a:t>           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PTOF</a:t>
            </a:r>
            <a:r>
              <a:rPr lang="it-IT" sz="2800" dirty="0">
                <a:latin typeface="Arial Black" pitchFamily="34" charset="0"/>
              </a:rPr>
              <a:t> DI OGNI SCUOLA. </a:t>
            </a:r>
          </a:p>
          <a:p>
            <a:pPr marL="457200" indent="-457200" algn="ctr"/>
            <a:endParaRPr lang="it-IT" sz="2800" dirty="0">
              <a:latin typeface="Arial Black" pitchFamily="34" charset="0"/>
            </a:endParaRPr>
          </a:p>
          <a:p>
            <a:pPr indent="-457200" algn="ctr"/>
            <a:r>
              <a:rPr lang="it-IT" sz="2800" dirty="0">
                <a:latin typeface="Arial Black" pitchFamily="34" charset="0"/>
              </a:rPr>
              <a:t>LA 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L.104/92</a:t>
            </a:r>
            <a:r>
              <a:rPr lang="it-IT" sz="2800" dirty="0">
                <a:latin typeface="Arial Black" pitchFamily="34" charset="0"/>
              </a:rPr>
              <a:t> FISSAVA GIÀ I PRINCIPI PER UNA BUONA QUALITÀ DELL’INTEGRAZIONE SCOLASTICA DIVENTANDO UN 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PUNTO FERMO DI RIFERIMENTO NORMATIVO</a:t>
            </a:r>
            <a:r>
              <a:rPr lang="it-IT" sz="3200" dirty="0">
                <a:latin typeface="Arial Black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2000232" y="3214686"/>
            <a:ext cx="1071570" cy="1588"/>
          </a:xfrm>
          <a:prstGeom prst="line">
            <a:avLst/>
          </a:prstGeom>
          <a:ln w="88900">
            <a:solidFill>
              <a:schemeClr val="bg1"/>
            </a:solidFill>
            <a:head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720" y="342900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1600" dirty="0">
                <a:latin typeface="Arial Black" pitchFamily="34" charset="0"/>
              </a:rPr>
              <a:t>(L.59/1999 art.3)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3174" y="342900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1600" dirty="0">
                <a:latin typeface="Arial Black" pitchFamily="34" charset="0"/>
              </a:rPr>
              <a:t>(L.107/2015)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42908" y="1214422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2.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QUALIFICAZIONE DELL’OFFERTA FORMATIVA </a:t>
            </a:r>
            <a:r>
              <a:rPr lang="it-IT" sz="3200" dirty="0">
                <a:latin typeface="Arial Black" pitchFamily="34" charset="0"/>
              </a:rPr>
              <a:t>(art.12, art.13)</a:t>
            </a:r>
            <a:endParaRPr lang="it-IT" sz="3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2908" y="135729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3200" dirty="0">
                <a:latin typeface="Arial Black" pitchFamily="34" charset="0"/>
              </a:rPr>
              <a:t>CONSIDERIAMO IL </a:t>
            </a:r>
            <a:r>
              <a:rPr lang="it-IT" sz="4000" dirty="0">
                <a:solidFill>
                  <a:schemeClr val="bg1"/>
                </a:solidFill>
                <a:latin typeface="Arial Black" pitchFamily="34" charset="0"/>
              </a:rPr>
              <a:t>PTOF</a:t>
            </a:r>
            <a:r>
              <a:rPr lang="it-IT" sz="3200" dirty="0">
                <a:latin typeface="Arial Black" pitchFamily="34" charset="0"/>
              </a:rPr>
              <a:t> 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2016/2019</a:t>
            </a:r>
          </a:p>
          <a:p>
            <a:pPr marL="457200" indent="-457200" algn="ctr"/>
            <a:r>
              <a:rPr lang="it-IT" sz="3200" dirty="0">
                <a:latin typeface="Arial Black" pitchFamily="34" charset="0"/>
              </a:rPr>
              <a:t> I.C. “G.SEGANTINI” ASSO (CO)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-142908" y="2643182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500438"/>
            <a:ext cx="9286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2800" dirty="0">
                <a:latin typeface="Arial Black" pitchFamily="34" charset="0"/>
              </a:rPr>
              <a:t>SI DELINEA:</a:t>
            </a:r>
          </a:p>
          <a:p>
            <a:pPr marL="457200" indent="-457200" algn="ctr"/>
            <a:r>
              <a:rPr lang="it-IT" sz="2800" dirty="0">
                <a:latin typeface="Arial Black" pitchFamily="34" charset="0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“</a:t>
            </a:r>
            <a:r>
              <a:rPr lang="it-IT" sz="2800" i="1" dirty="0">
                <a:solidFill>
                  <a:schemeClr val="bg1"/>
                </a:solidFill>
                <a:latin typeface="Arial Black" pitchFamily="34" charset="0"/>
              </a:rPr>
              <a:t>MATURAZIONE DELL’IDENTITÀ, LA CONQUISTA DELL’AUTONOMIA, LO SVILUPPO DELLE COMPETENZE, L’EDUCAZIONE ALLA CITTADINANZA”.</a:t>
            </a:r>
            <a:endParaRPr lang="it-IT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6334780"/>
            <a:ext cx="271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it-IT" sz="2800" dirty="0">
                <a:latin typeface="Arial Black" pitchFamily="34" charset="0"/>
              </a:rPr>
              <a:t>(p.5,6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PTOF</a:t>
            </a:r>
            <a:r>
              <a:rPr lang="it-IT" sz="2800" dirty="0">
                <a:latin typeface="Arial Black" pitchFamily="34" charset="0"/>
              </a:rPr>
              <a:t>)</a:t>
            </a:r>
          </a:p>
        </p:txBody>
      </p:sp>
      <p:pic>
        <p:nvPicPr>
          <p:cNvPr id="1026" name="Picture 2" descr="C:\Users\Manu\Desktop\LogoIcAsso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86058"/>
            <a:ext cx="1407264" cy="136207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://www.atlantedellarteitaliana.it/immagine/00018/12308OP358AU19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9144000" cy="979180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>
                  <a:alpha val="50000"/>
                </a:srgbClr>
              </a:gs>
              <a:gs pos="39999">
                <a:srgbClr val="85C2FF">
                  <a:alpha val="50000"/>
                </a:srgbClr>
              </a:gs>
              <a:gs pos="70000">
                <a:srgbClr val="C4D6EB">
                  <a:alpha val="50000"/>
                </a:srgbClr>
              </a:gs>
              <a:gs pos="100000">
                <a:srgbClr val="FFEBFA">
                  <a:alpha val="50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368" name="Picture 8" descr="http://www.midalipietre.com/public/ardesia_lavorazione_sabbi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41"/>
            <a:ext cx="8143932" cy="5750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Picture 2" descr="Risultati immagini per MAPPADI COMUNITà VALLASS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41053"/>
            <a:ext cx="7643866" cy="5545706"/>
          </a:xfrm>
          <a:prstGeom prst="rect">
            <a:avLst/>
          </a:prstGeom>
          <a:noFill/>
        </p:spPr>
      </p:pic>
      <p:sp>
        <p:nvSpPr>
          <p:cNvPr id="35" name="Frame 34"/>
          <p:cNvSpPr/>
          <p:nvPr/>
        </p:nvSpPr>
        <p:spPr>
          <a:xfrm>
            <a:off x="357158" y="214290"/>
            <a:ext cx="8358246" cy="6143668"/>
          </a:xfrm>
          <a:prstGeom prst="frame">
            <a:avLst>
              <a:gd name="adj1" fmla="val 7574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686" y="6000768"/>
            <a:ext cx="357190" cy="8572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63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it-IT"/>
          </a:p>
        </p:txBody>
      </p:sp>
      <p:pic>
        <p:nvPicPr>
          <p:cNvPr id="15376" name="Picture 16" descr="http://delinear.info/images/nikoprincen/hd/post%20i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4912">
            <a:off x="368801" y="238568"/>
            <a:ext cx="1225936" cy="131637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6" name="Oval 35"/>
          <p:cNvSpPr/>
          <p:nvPr/>
        </p:nvSpPr>
        <p:spPr>
          <a:xfrm>
            <a:off x="4429124" y="6072206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47"/>
          <p:cNvGrpSpPr/>
          <p:nvPr/>
        </p:nvGrpSpPr>
        <p:grpSpPr>
          <a:xfrm>
            <a:off x="450982" y="2195206"/>
            <a:ext cx="8253863" cy="4210106"/>
            <a:chOff x="450982" y="2195206"/>
            <a:chExt cx="8253863" cy="4210106"/>
          </a:xfrm>
        </p:grpSpPr>
        <p:sp>
          <p:nvSpPr>
            <p:cNvPr id="31" name="TextBox 30"/>
            <p:cNvSpPr txBox="1"/>
            <p:nvPr/>
          </p:nvSpPr>
          <p:spPr>
            <a:xfrm rot="20573014">
              <a:off x="6623037" y="3274017"/>
              <a:ext cx="20818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6000" dirty="0">
                <a:latin typeface="AR CARTER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615170">
              <a:off x="1233179" y="5758981"/>
              <a:ext cx="2081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3600" dirty="0">
                <a:latin typeface="AR CARTER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892">
              <a:off x="450982" y="2195206"/>
              <a:ext cx="22643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6000" dirty="0">
                <a:latin typeface="AR CARTER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728667">
            <a:off x="-30551" y="531027"/>
            <a:ext cx="2088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FF0000"/>
                </a:solidFill>
                <a:latin typeface="AR CARTER" pitchFamily="2" charset="0"/>
              </a:rPr>
              <a:t>ES.</a:t>
            </a:r>
          </a:p>
        </p:txBody>
      </p:sp>
      <p:pic>
        <p:nvPicPr>
          <p:cNvPr id="30" name="Picture 16" descr="http://delinear.info/images/nikoprincen/hd/post%20i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5541627"/>
            <a:ext cx="2253275" cy="131637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3" name="TextBox 32"/>
          <p:cNvSpPr txBox="1"/>
          <p:nvPr/>
        </p:nvSpPr>
        <p:spPr>
          <a:xfrm>
            <a:off x="6500826" y="5657671"/>
            <a:ext cx="2088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6600"/>
                </a:solidFill>
                <a:latin typeface="AR CARTER" pitchFamily="2" charset="0"/>
              </a:rPr>
              <a:t>MAPPA DI COMUNITÀ</a:t>
            </a:r>
          </a:p>
        </p:txBody>
      </p:sp>
      <p:sp>
        <p:nvSpPr>
          <p:cNvPr id="17" name="Rectangle 16">
            <a:hlinkClick r:id="rId7"/>
          </p:cNvPr>
          <p:cNvSpPr/>
          <p:nvPr/>
        </p:nvSpPr>
        <p:spPr>
          <a:xfrm>
            <a:off x="6572264" y="5715016"/>
            <a:ext cx="1928826" cy="11429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0" y="1071546"/>
            <a:ext cx="9144000" cy="57864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966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480"/>
            <a:ext cx="3357554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200" dirty="0">
                <a:latin typeface="Arial Black" pitchFamily="34" charset="0"/>
              </a:rPr>
              <a:t>LEGGE 104/92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9124" y="1357298"/>
            <a:ext cx="4500562" cy="5201424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 Black" pitchFamily="34" charset="0"/>
              </a:rPr>
              <a:t>LEGGE 5 FEBBRAIO 1992, N°104 RECANTE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“LEGGE-QUADRO PER L’ASSISTENZA, L’INTEGRAZIONE SOCIALE E I DIRITTI DELLE PERSONE HANDICAPPATE”</a:t>
            </a:r>
          </a:p>
          <a:p>
            <a:pPr algn="ctr"/>
            <a:r>
              <a:rPr lang="it-IT" sz="2000" dirty="0">
                <a:latin typeface="Arial Black" pitchFamily="34" charset="0"/>
              </a:rPr>
              <a:t>[PRESIDENTE DELLA REPUBBLICA </a:t>
            </a:r>
            <a:r>
              <a:rPr lang="it-IT" sz="2000" dirty="0">
                <a:solidFill>
                  <a:schemeClr val="bg1"/>
                </a:solidFill>
                <a:latin typeface="Arial Black" pitchFamily="34" charset="0"/>
              </a:rPr>
              <a:t>COSSIGA</a:t>
            </a:r>
            <a:r>
              <a:rPr lang="it-IT" sz="2000" dirty="0">
                <a:latin typeface="Arial Black" pitchFamily="34" charset="0"/>
              </a:rPr>
              <a:t>, PRESIDENTE DEL CONSIGLIO </a:t>
            </a:r>
            <a:r>
              <a:rPr lang="it-IT" sz="2000" dirty="0">
                <a:solidFill>
                  <a:schemeClr val="bg1"/>
                </a:solidFill>
                <a:latin typeface="Arial Black" pitchFamily="34" charset="0"/>
              </a:rPr>
              <a:t>ANDREOTTI</a:t>
            </a:r>
            <a:r>
              <a:rPr lang="it-IT" sz="2000" dirty="0">
                <a:latin typeface="Arial Black" pitchFamily="34" charset="0"/>
              </a:rPr>
              <a:t>]</a:t>
            </a:r>
          </a:p>
        </p:txBody>
      </p:sp>
      <p:pic>
        <p:nvPicPr>
          <p:cNvPr id="17410" name="Picture 2" descr="Risultati immagini per SIMBOLO REPUBBLICA ITALI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96013"/>
            <a:ext cx="4000528" cy="451783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42908" y="1214422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2.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QUALIFICAZIONE DELL’OFFERTA FORMATIVA </a:t>
            </a:r>
            <a:r>
              <a:rPr lang="it-IT" sz="3200" dirty="0">
                <a:latin typeface="Arial Black" pitchFamily="34" charset="0"/>
              </a:rPr>
              <a:t>(art.12, art.13)</a:t>
            </a:r>
            <a:endParaRPr lang="it-IT" sz="3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2908" y="135729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3200" dirty="0">
                <a:latin typeface="Arial Black" pitchFamily="34" charset="0"/>
              </a:rPr>
              <a:t>CONSIDERIAMO IL </a:t>
            </a:r>
            <a:r>
              <a:rPr lang="it-IT" sz="4000" dirty="0">
                <a:solidFill>
                  <a:schemeClr val="bg1"/>
                </a:solidFill>
                <a:latin typeface="Arial Black" pitchFamily="34" charset="0"/>
              </a:rPr>
              <a:t>PTOF</a:t>
            </a:r>
            <a:r>
              <a:rPr lang="it-IT" sz="3200" dirty="0">
                <a:latin typeface="Arial Black" pitchFamily="34" charset="0"/>
              </a:rPr>
              <a:t> 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2016/2019</a:t>
            </a:r>
          </a:p>
          <a:p>
            <a:pPr marL="457200" indent="-457200" algn="ctr"/>
            <a:r>
              <a:rPr lang="it-IT" sz="3200" dirty="0">
                <a:latin typeface="Arial Black" pitchFamily="34" charset="0"/>
              </a:rPr>
              <a:t> I.C. “G.SEGANTINI” ASSO (CO)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-142908" y="2714620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142908" y="2928934"/>
            <a:ext cx="9286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3200" dirty="0">
                <a:latin typeface="Arial Black" pitchFamily="34" charset="0"/>
              </a:rPr>
              <a:t>INCLUSIONE E DIFFERENZIAZIONE: 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“</a:t>
            </a:r>
            <a:r>
              <a:rPr lang="it-IT" sz="3200" i="1" dirty="0">
                <a:solidFill>
                  <a:schemeClr val="bg1"/>
                </a:solidFill>
                <a:latin typeface="Arial Black" pitchFamily="34" charset="0"/>
              </a:rPr>
              <a:t>L’ALUNNO DISABILE HA DIRITTO ALL’OPPORTUNITÀ DI UNA PIENA INCLUSIONE EDUCATIVA E CULTURALE, OLTRE CHE SOCIALE”. </a:t>
            </a:r>
            <a:r>
              <a:rPr lang="it-IT" sz="3200" dirty="0">
                <a:latin typeface="Arial Black" pitchFamily="34" charset="0"/>
              </a:rPr>
              <a:t>DA ATTUARE CON TUTTI I MEZZI A DISPOSIZIONE.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388" y="6334780"/>
            <a:ext cx="271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it-IT" sz="2800" dirty="0">
                <a:latin typeface="Arial Black" pitchFamily="34" charset="0"/>
              </a:rPr>
              <a:t>(p.7,8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PTOF</a:t>
            </a:r>
            <a:r>
              <a:rPr lang="it-IT" sz="2800" dirty="0">
                <a:latin typeface="Arial Black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 descr="Risultati immagini per PO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42900"/>
            <a:ext cx="9286908" cy="771525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-214346" y="1500174"/>
            <a:ext cx="9715568" cy="285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2.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QUALIFICAZIONE DELL’OFFERTA FORMATIVA </a:t>
            </a:r>
            <a:r>
              <a:rPr lang="it-IT" sz="3200" dirty="0">
                <a:latin typeface="Arial Black" pitchFamily="34" charset="0"/>
              </a:rPr>
              <a:t>(art.12, art.13)</a:t>
            </a:r>
            <a:endParaRPr lang="it-IT" sz="3600" dirty="0">
              <a:latin typeface="Arial Black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42908" y="1214422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00760" y="2000240"/>
            <a:ext cx="3500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PCT</a:t>
            </a:r>
          </a:p>
          <a:p>
            <a:pPr marL="457200" indent="-457200" algn="ctr"/>
            <a:r>
              <a:rPr lang="it-IT" sz="2400" dirty="0">
                <a:latin typeface="Arial Black" pitchFamily="34" charset="0"/>
              </a:rPr>
              <a:t>PRESIDIO DI COMUNITÀ TERAPEUTICA </a:t>
            </a:r>
          </a:p>
          <a:p>
            <a:pPr marL="457200" indent="-457200" algn="ctr"/>
            <a:r>
              <a:rPr lang="it-IT" dirty="0">
                <a:latin typeface="Arial Black" pitchFamily="34" charset="0"/>
              </a:rPr>
              <a:t>PER MINORI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6314" y="6457890"/>
            <a:ext cx="271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it-IT" sz="2000" dirty="0">
                <a:latin typeface="Arial Black" pitchFamily="34" charset="0"/>
              </a:rPr>
              <a:t>(p.8 PTOF)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57222" y="5715016"/>
            <a:ext cx="921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“PROGETTO PONTE”</a:t>
            </a:r>
          </a:p>
        </p:txBody>
      </p:sp>
      <p:pic>
        <p:nvPicPr>
          <p:cNvPr id="10" name="Picture 16" descr="http://delinear.info/images/nikoprincen/hd/post%20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4912">
            <a:off x="515713" y="1466346"/>
            <a:ext cx="1396689" cy="149972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TextBox 11"/>
          <p:cNvSpPr txBox="1"/>
          <p:nvPr/>
        </p:nvSpPr>
        <p:spPr>
          <a:xfrm rot="728667">
            <a:off x="-105357" y="1698011"/>
            <a:ext cx="270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rgbClr val="FF0000"/>
                </a:solidFill>
                <a:latin typeface="AR CARTER" pitchFamily="2" charset="0"/>
              </a:rPr>
              <a:t>ES.</a:t>
            </a:r>
          </a:p>
        </p:txBody>
      </p:sp>
      <p:pic>
        <p:nvPicPr>
          <p:cNvPr id="13" name="Picture 2" descr="https://pixabay.com/static/uploads/photo/2013/07/12/14/10/pushpin-147918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03085">
            <a:off x="6142856" y="1251212"/>
            <a:ext cx="647850" cy="609102"/>
          </a:xfrm>
          <a:prstGeom prst="rect">
            <a:avLst/>
          </a:prstGeom>
          <a:noFill/>
        </p:spPr>
      </p:pic>
      <p:pic>
        <p:nvPicPr>
          <p:cNvPr id="14" name="Picture 2" descr="https://pixabay.com/static/uploads/photo/2013/07/12/14/10/pushpin-147918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530992">
            <a:off x="3243351" y="1347980"/>
            <a:ext cx="671459" cy="631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3.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FLESSIBILITÀ ORGANIZZATIVA </a:t>
            </a:r>
            <a:r>
              <a:rPr lang="it-IT" sz="3200" dirty="0">
                <a:latin typeface="Arial Black" pitchFamily="34" charset="0"/>
              </a:rPr>
              <a:t>(art.13, art.14)</a:t>
            </a:r>
            <a:endParaRPr lang="it-IT" sz="3600" dirty="0">
              <a:latin typeface="Arial Black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42908" y="1214422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48" y="2071678"/>
            <a:ext cx="7358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2800" dirty="0">
                <a:latin typeface="Arial Black" pitchFamily="34" charset="0"/>
              </a:rPr>
              <a:t>PER ATTUARE 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INCLUSIONE</a:t>
            </a:r>
            <a:r>
              <a:rPr lang="it-IT" sz="2800" dirty="0">
                <a:latin typeface="Arial Black" pitchFamily="34" charset="0"/>
              </a:rPr>
              <a:t> OCCORRE DOTARSI DI </a:t>
            </a:r>
            <a:r>
              <a:rPr lang="it-IT" sz="3600" dirty="0">
                <a:latin typeface="Arial Black" pitchFamily="34" charset="0"/>
              </a:rPr>
              <a:t>FLESSIBILITÀ</a:t>
            </a:r>
            <a:r>
              <a:rPr lang="it-IT" sz="2800" dirty="0">
                <a:latin typeface="Arial Black" pitchFamily="34" charset="0"/>
              </a:rPr>
              <a:t> SIA PER L’ARTICOLAZIONE DELLE CLASSI, SIA PER LA 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PROGRAMMAZIONE</a:t>
            </a:r>
            <a:endParaRPr lang="it-IT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Risultati immagini per flessibilità organizza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85776"/>
            <a:ext cx="11276252" cy="71437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142908" y="-214338"/>
            <a:ext cx="9286908" cy="70723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40000"/>
                </a:schemeClr>
              </a:gs>
              <a:gs pos="5000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35811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it-IT" sz="4400" dirty="0">
                <a:solidFill>
                  <a:schemeClr val="bg1"/>
                </a:solidFill>
                <a:latin typeface="Arial Black" pitchFamily="34" charset="0"/>
              </a:rPr>
              <a:t>FLESSIBILITÀ ORGANIZZATIVA </a:t>
            </a:r>
          </a:p>
          <a:p>
            <a:pPr indent="-457200"/>
            <a:r>
              <a:rPr lang="it-IT" sz="4000" dirty="0">
                <a:latin typeface="Arial Black" pitchFamily="34" charset="0"/>
              </a:rPr>
              <a:t>DIFFICILE DA</a:t>
            </a:r>
          </a:p>
          <a:p>
            <a:pPr indent="-457200"/>
            <a:r>
              <a:rPr lang="it-IT" sz="4000" dirty="0">
                <a:latin typeface="Arial Black" pitchFamily="34" charset="0"/>
              </a:rPr>
              <a:t> ATTUARE </a:t>
            </a:r>
          </a:p>
          <a:p>
            <a:pPr indent="-457200"/>
            <a:r>
              <a:rPr lang="it-IT" sz="4000" dirty="0">
                <a:latin typeface="Arial Black" pitchFamily="34" charset="0"/>
              </a:rPr>
              <a:t>CAUSA 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RIGIDITÀ</a:t>
            </a:r>
            <a:r>
              <a:rPr lang="it-IT" sz="4000" dirty="0">
                <a:latin typeface="Arial Black" pitchFamily="34" charset="0"/>
              </a:rPr>
              <a:t> </a:t>
            </a:r>
          </a:p>
          <a:p>
            <a:pPr indent="-457200"/>
            <a:r>
              <a:rPr lang="it-IT" sz="4000" dirty="0">
                <a:latin typeface="Arial Black" pitchFamily="34" charset="0"/>
              </a:rPr>
              <a:t>DI PENSIERO</a:t>
            </a:r>
            <a:endParaRPr lang="it-IT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3.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FLESSIBILITÀ ORGANIZZATIVA </a:t>
            </a:r>
            <a:r>
              <a:rPr lang="it-IT" sz="3200" dirty="0">
                <a:latin typeface="Arial Black" pitchFamily="34" charset="0"/>
              </a:rPr>
              <a:t>(art.13, art.14)</a:t>
            </a:r>
            <a:endParaRPr lang="it-IT" sz="3600" dirty="0">
              <a:latin typeface="Arial Black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42908" y="1214422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142908" y="1643050"/>
            <a:ext cx="9286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PICCOLI PASSI </a:t>
            </a:r>
            <a:r>
              <a:rPr lang="it-IT" sz="2800" dirty="0">
                <a:latin typeface="Arial Black" pitchFamily="34" charset="0"/>
              </a:rPr>
              <a:t>PER APPLICARE LA LEGGE, VEDIAMO COME NOI CI ABBIAMO PROVATO:</a:t>
            </a:r>
            <a:endParaRPr lang="it-IT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43248"/>
            <a:ext cx="92869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1.RISPETTO </a:t>
            </a:r>
            <a:r>
              <a:rPr lang="it-IT" sz="2400" dirty="0">
                <a:latin typeface="Arial Black" pitchFamily="34" charset="0"/>
              </a:rPr>
              <a:t>RECIPROCO TRA COLLEGHI E GRANDE </a:t>
            </a:r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UNIONE;</a:t>
            </a:r>
          </a:p>
          <a:p>
            <a:pPr marL="457200" indent="-457200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2.</a:t>
            </a:r>
            <a:r>
              <a:rPr lang="it-IT" sz="2400" dirty="0">
                <a:latin typeface="Arial Black" pitchFamily="34" charset="0"/>
              </a:rPr>
              <a:t>DOCENTE PER ATTIVITÀ DI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SOSTEGNO</a:t>
            </a:r>
            <a:r>
              <a:rPr lang="it-IT" sz="2400" dirty="0">
                <a:latin typeface="Arial Black" pitchFamily="34" charset="0"/>
              </a:rPr>
              <a:t> SENTITA COME “DOCENTE PER LA CLASSE”;</a:t>
            </a:r>
          </a:p>
          <a:p>
            <a:pPr marL="457200" indent="-457200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3.</a:t>
            </a:r>
            <a:r>
              <a:rPr lang="it-IT" sz="2400" dirty="0">
                <a:latin typeface="Arial Black" pitchFamily="34" charset="0"/>
              </a:rPr>
              <a:t>SCAMBI DI </a:t>
            </a:r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MAIL</a:t>
            </a:r>
            <a:r>
              <a:rPr lang="it-IT" sz="2400" dirty="0">
                <a:latin typeface="Arial Black" pitchFamily="34" charset="0"/>
              </a:rPr>
              <a:t> (LEZIONI, DOCUMENTI, DIALOGHI);</a:t>
            </a:r>
          </a:p>
          <a:p>
            <a:pPr marL="457200" indent="-457200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4.</a:t>
            </a:r>
            <a:r>
              <a:rPr lang="it-IT" sz="2400" dirty="0">
                <a:latin typeface="Arial Black" pitchFamily="34" charset="0"/>
              </a:rPr>
              <a:t>SCAMBI DI </a:t>
            </a:r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RUOLI</a:t>
            </a:r>
            <a:r>
              <a:rPr lang="it-IT" sz="2400" dirty="0">
                <a:latin typeface="Arial Black" pitchFamily="34" charset="0"/>
              </a:rPr>
              <a:t> (MAGARI CON LA COLLEGA DELLA TUA MATERIA);</a:t>
            </a:r>
          </a:p>
          <a:p>
            <a:pPr marL="457200" indent="-457200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5.</a:t>
            </a:r>
            <a:r>
              <a:rPr lang="it-IT" sz="2400" dirty="0">
                <a:latin typeface="Arial Black" pitchFamily="34" charset="0"/>
              </a:rPr>
              <a:t>SAPER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CHIEDERE</a:t>
            </a:r>
            <a:r>
              <a:rPr lang="it-IT" sz="2400" dirty="0">
                <a:latin typeface="Arial Black" pitchFamily="34" charset="0"/>
              </a:rPr>
              <a:t> AIUTI E CHIARIMENTI.</a:t>
            </a:r>
            <a:endParaRPr lang="it-IT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3.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FLESSIBILITÀ ORGANIZZATIVA </a:t>
            </a:r>
            <a:r>
              <a:rPr lang="it-IT" sz="3200" dirty="0">
                <a:latin typeface="Arial Black" pitchFamily="34" charset="0"/>
              </a:rPr>
              <a:t>(art.13, art.14)</a:t>
            </a:r>
            <a:endParaRPr lang="it-IT" sz="3600" dirty="0">
              <a:latin typeface="Arial Black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42908" y="1214422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214346" y="1428736"/>
            <a:ext cx="9358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2800" dirty="0">
                <a:latin typeface="Arial Black" pitchFamily="34" charset="0"/>
              </a:rPr>
              <a:t>L’AFFIATAMENTO PORTA AL CONFRONTO ED ALLA FLESIBILITÀ, CREANDO LA POSSIBILITÀ DI REALIZZARE</a:t>
            </a:r>
          </a:p>
          <a:p>
            <a:pPr marL="457200" indent="-457200" algn="ctr"/>
            <a:r>
              <a:rPr lang="it-IT" sz="4400" dirty="0">
                <a:solidFill>
                  <a:schemeClr val="bg1"/>
                </a:solidFill>
                <a:latin typeface="Arial Black" pitchFamily="34" charset="0"/>
              </a:rPr>
              <a:t>LABORATORI APERTI</a:t>
            </a:r>
            <a:endParaRPr lang="it-IT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7" name="Straight Connector 6"/>
          <p:cNvCxnSpPr>
            <a:endCxn id="4" idx="3"/>
          </p:cNvCxnSpPr>
          <p:nvPr/>
        </p:nvCxnSpPr>
        <p:spPr>
          <a:xfrm rot="5400000">
            <a:off x="7608480" y="1892686"/>
            <a:ext cx="3071834" cy="794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964657" y="5179219"/>
            <a:ext cx="3357562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142908" y="3500438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0" name="Picture 4" descr="Risultati immagini per GIROTO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85818"/>
            <a:ext cx="3500430" cy="317218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0034" y="471488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“PPT INCLUSIVI”</a:t>
            </a:r>
            <a:endParaRPr lang="it-IT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4822" name="Picture 6" descr="Risultati immagini per TWITTER UCCELL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8670" y="5143512"/>
            <a:ext cx="2063494" cy="188593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714876" y="3786190"/>
            <a:ext cx="4429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“TWLETTERATURA” </a:t>
            </a:r>
          </a:p>
          <a:p>
            <a:pPr indent="-457200" algn="ctr"/>
            <a:r>
              <a:rPr lang="it-IT" sz="2000" dirty="0">
                <a:latin typeface="Arial Black" pitchFamily="34" charset="0"/>
              </a:rPr>
              <a:t>(PER PARLARE CON CASA PASCOLI)</a:t>
            </a:r>
            <a:endParaRPr lang="it-IT" sz="32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8" y="507207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LETTERA DAL FRONTE </a:t>
            </a:r>
            <a:r>
              <a:rPr lang="it-IT" sz="2400" dirty="0">
                <a:latin typeface="Arial Black" pitchFamily="34" charset="0"/>
              </a:rPr>
              <a:t>#GIGIAI#SISTO</a:t>
            </a:r>
            <a:endParaRPr lang="it-IT" sz="3200" dirty="0">
              <a:latin typeface="Arial Black" pitchFamily="34" charset="0"/>
            </a:endParaRPr>
          </a:p>
        </p:txBody>
      </p:sp>
      <p:sp>
        <p:nvSpPr>
          <p:cNvPr id="14" name="Rectangle 13">
            <a:hlinkClick r:id="rId4"/>
          </p:cNvPr>
          <p:cNvSpPr/>
          <p:nvPr/>
        </p:nvSpPr>
        <p:spPr>
          <a:xfrm>
            <a:off x="5000628" y="3786190"/>
            <a:ext cx="3929090" cy="11430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>
            <a:hlinkClick r:id="rId5"/>
          </p:cNvPr>
          <p:cNvSpPr/>
          <p:nvPr/>
        </p:nvSpPr>
        <p:spPr>
          <a:xfrm>
            <a:off x="1000100" y="4429132"/>
            <a:ext cx="1928826" cy="17145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000628" y="5214950"/>
            <a:ext cx="2500330" cy="11430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4.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PREVISIONE DI PRESIDI NECESSARI A GARANTIRE L’INTEGRAZIONE SCOLASTICA </a:t>
            </a:r>
            <a:r>
              <a:rPr lang="it-IT" sz="2800" dirty="0">
                <a:latin typeface="Arial Black" pitchFamily="34" charset="0"/>
              </a:rPr>
              <a:t>(art.15</a:t>
            </a:r>
            <a:r>
              <a:rPr lang="it-IT" sz="3200" dirty="0">
                <a:latin typeface="Arial Black" pitchFamily="34" charset="0"/>
              </a:rPr>
              <a:t>)</a:t>
            </a:r>
            <a:endParaRPr lang="it-IT" sz="3600" dirty="0">
              <a:latin typeface="Arial Black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42908" y="1643050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142908" y="2571744"/>
            <a:ext cx="9286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3200" dirty="0">
                <a:latin typeface="Arial Black" pitchFamily="34" charset="0"/>
              </a:rPr>
              <a:t>LA </a:t>
            </a:r>
            <a:r>
              <a:rPr lang="it-IT" sz="4000" dirty="0">
                <a:solidFill>
                  <a:schemeClr val="bg1"/>
                </a:solidFill>
                <a:latin typeface="Arial Black" pitchFamily="34" charset="0"/>
              </a:rPr>
              <a:t>L.104/92</a:t>
            </a:r>
            <a:r>
              <a:rPr lang="it-IT" sz="3200" dirty="0">
                <a:latin typeface="Arial Black" pitchFamily="34" charset="0"/>
              </a:rPr>
              <a:t> PREVEDEVA GIÀ 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GRUPPI</a:t>
            </a:r>
            <a:r>
              <a:rPr lang="it-IT" sz="3200" dirty="0">
                <a:latin typeface="Arial Black" pitchFamily="34" charset="0"/>
              </a:rPr>
              <a:t> DI LAVORO E 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PRESIDI</a:t>
            </a:r>
            <a:r>
              <a:rPr lang="it-IT" sz="3200" dirty="0">
                <a:latin typeface="Arial Black" pitchFamily="34" charset="0"/>
              </a:rPr>
              <a:t> PER L’</a:t>
            </a:r>
            <a:r>
              <a:rPr lang="it-IT" sz="4000" dirty="0">
                <a:latin typeface="Arial Black" pitchFamily="34" charset="0"/>
              </a:rPr>
              <a:t>INTEGRAZIONE</a:t>
            </a:r>
            <a:r>
              <a:rPr lang="it-IT" sz="3200" dirty="0">
                <a:latin typeface="Arial Black" pitchFamily="34" charset="0"/>
              </a:rPr>
              <a:t> CHE SI SONO 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CREATI</a:t>
            </a:r>
            <a:r>
              <a:rPr lang="it-IT" sz="3200" dirty="0">
                <a:latin typeface="Arial Black" pitchFamily="34" charset="0"/>
              </a:rPr>
              <a:t>, </a:t>
            </a:r>
            <a:r>
              <a:rPr lang="it-IT" sz="3600" dirty="0">
                <a:latin typeface="Arial Black" pitchFamily="34" charset="0"/>
              </a:rPr>
              <a:t>EVOLUTI</a:t>
            </a:r>
            <a:r>
              <a:rPr lang="it-IT" sz="3200" dirty="0">
                <a:latin typeface="Arial Black" pitchFamily="34" charset="0"/>
              </a:rPr>
              <a:t> E 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MODIFICATI</a:t>
            </a:r>
            <a:r>
              <a:rPr lang="it-IT" sz="3200" dirty="0">
                <a:latin typeface="Arial Black" pitchFamily="34" charset="0"/>
              </a:rPr>
              <a:t> NEL CORSO DEGLI ANNI</a:t>
            </a:r>
            <a:endParaRPr lang="it-IT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4.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PREVISIONE DI PRESIDI NECESSARI A GARANTIRE L’INTEGRAZIONE SCOLASTICA </a:t>
            </a:r>
            <a:r>
              <a:rPr lang="it-IT" sz="2800" dirty="0">
                <a:latin typeface="Arial Black" pitchFamily="34" charset="0"/>
              </a:rPr>
              <a:t>(art.15</a:t>
            </a:r>
            <a:r>
              <a:rPr lang="it-IT" sz="3200" dirty="0">
                <a:latin typeface="Arial Black" pitchFamily="34" charset="0"/>
              </a:rPr>
              <a:t>)</a:t>
            </a:r>
            <a:endParaRPr lang="it-IT" sz="3600" dirty="0">
              <a:latin typeface="Arial Black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42908" y="1643050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64305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U.S.R. </a:t>
            </a:r>
            <a:r>
              <a:rPr lang="it-IT" sz="2000" dirty="0">
                <a:latin typeface="Arial Black" pitchFamily="34" charset="0"/>
              </a:rPr>
              <a:t>(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U</a:t>
            </a:r>
            <a:r>
              <a:rPr lang="it-IT" sz="2000" dirty="0">
                <a:latin typeface="Arial Black" pitchFamily="34" charset="0"/>
              </a:rPr>
              <a:t>FFICI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S</a:t>
            </a:r>
            <a:r>
              <a:rPr lang="it-IT" sz="2000" dirty="0">
                <a:latin typeface="Arial Black" pitchFamily="34" charset="0"/>
              </a:rPr>
              <a:t>COLASTICI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R</a:t>
            </a:r>
            <a:r>
              <a:rPr lang="it-IT" sz="2000" dirty="0">
                <a:latin typeface="Arial Black" pitchFamily="34" charset="0"/>
              </a:rPr>
              <a:t>EGIONALI): </a:t>
            </a:r>
          </a:p>
          <a:p>
            <a:pPr marL="457200" indent="-457200"/>
            <a:r>
              <a:rPr lang="it-IT" sz="2000" dirty="0">
                <a:latin typeface="Arial Black" pitchFamily="34" charset="0"/>
              </a:rPr>
              <a:t>      PROMUOVERE I</a:t>
            </a:r>
            <a:r>
              <a:rPr lang="it-IT" sz="2800" dirty="0">
                <a:latin typeface="Arial Black" pitchFamily="34" charset="0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G.L.I.R. </a:t>
            </a:r>
            <a:r>
              <a:rPr lang="it-IT" sz="2000" dirty="0">
                <a:latin typeface="Arial Black" pitchFamily="34" charset="0"/>
              </a:rPr>
              <a:t>(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G</a:t>
            </a:r>
            <a:r>
              <a:rPr lang="it-IT" sz="2000" dirty="0">
                <a:latin typeface="Arial Black" pitchFamily="34" charset="0"/>
              </a:rPr>
              <a:t>RUPPO DI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L</a:t>
            </a:r>
            <a:r>
              <a:rPr lang="it-IT" sz="2000" dirty="0">
                <a:latin typeface="Arial Black" pitchFamily="34" charset="0"/>
              </a:rPr>
              <a:t>AVORO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I</a:t>
            </a:r>
            <a:r>
              <a:rPr lang="it-IT" sz="2000" dirty="0">
                <a:latin typeface="Arial Black" pitchFamily="34" charset="0"/>
              </a:rPr>
              <a:t>NTERISTITUZIONALE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R</a:t>
            </a:r>
            <a:r>
              <a:rPr lang="it-IT" sz="2000" dirty="0">
                <a:latin typeface="Arial Black" pitchFamily="34" charset="0"/>
              </a:rPr>
              <a:t>EGIONALE) PER ATTIVARE, </a:t>
            </a:r>
          </a:p>
          <a:p>
            <a:pPr marL="457200" indent="-457200"/>
            <a:r>
              <a:rPr lang="it-IT" sz="2000" dirty="0">
                <a:latin typeface="Arial Black" pitchFamily="34" charset="0"/>
              </a:rPr>
              <a:t>      PROMUOVERE, OTTIMIZZARE LE RISORSE.</a:t>
            </a:r>
            <a:endParaRPr lang="it-IT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043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G.L.I.P. </a:t>
            </a:r>
            <a:r>
              <a:rPr lang="it-IT" sz="2000" dirty="0">
                <a:latin typeface="Arial Black" pitchFamily="34" charset="0"/>
              </a:rPr>
              <a:t>(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G</a:t>
            </a:r>
            <a:r>
              <a:rPr lang="it-IT" sz="2000" dirty="0">
                <a:latin typeface="Arial Black" pitchFamily="34" charset="0"/>
              </a:rPr>
              <a:t>RUPPO DI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L</a:t>
            </a:r>
            <a:r>
              <a:rPr lang="it-IT" sz="2000" dirty="0">
                <a:latin typeface="Arial Black" pitchFamily="34" charset="0"/>
              </a:rPr>
              <a:t>AVORO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I</a:t>
            </a:r>
            <a:r>
              <a:rPr lang="it-IT" sz="2000" dirty="0">
                <a:latin typeface="Arial Black" pitchFamily="34" charset="0"/>
              </a:rPr>
              <a:t>NTERISTITUZIONALE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P</a:t>
            </a:r>
            <a:r>
              <a:rPr lang="it-IT" sz="2000" dirty="0">
                <a:latin typeface="Arial Black" pitchFamily="34" charset="0"/>
              </a:rPr>
              <a:t>ROVINCIALE) ORGANISMI ATTUATIVI DEL </a:t>
            </a:r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G.L.I.R. </a:t>
            </a:r>
            <a:r>
              <a:rPr lang="it-IT" sz="2000" dirty="0">
                <a:latin typeface="Arial Black" pitchFamily="34" charset="0"/>
              </a:rPr>
              <a:t>CON</a:t>
            </a:r>
          </a:p>
          <a:p>
            <a:pPr marL="457200" indent="-457200"/>
            <a:r>
              <a:rPr lang="it-IT" sz="2000" dirty="0">
                <a:latin typeface="Arial Black" pitchFamily="34" charset="0"/>
              </a:rPr>
              <a:t>      COMPITI DI CONSULENZA E PROPOSTA.</a:t>
            </a:r>
            <a:endParaRPr lang="it-IT" sz="28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00636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C.T.S. </a:t>
            </a:r>
            <a:r>
              <a:rPr lang="it-IT" sz="2000" dirty="0">
                <a:latin typeface="Arial Black" pitchFamily="34" charset="0"/>
              </a:rPr>
              <a:t>(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C</a:t>
            </a:r>
            <a:r>
              <a:rPr lang="it-IT" sz="2000" dirty="0">
                <a:latin typeface="Arial Black" pitchFamily="34" charset="0"/>
              </a:rPr>
              <a:t>ENTRI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 T</a:t>
            </a:r>
            <a:r>
              <a:rPr lang="it-IT" sz="2000" dirty="0">
                <a:latin typeface="Arial Black" pitchFamily="34" charset="0"/>
              </a:rPr>
              <a:t>ERRITORIALI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DI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 S</a:t>
            </a:r>
            <a:r>
              <a:rPr lang="it-IT" sz="2000" dirty="0">
                <a:latin typeface="Arial Black" pitchFamily="34" charset="0"/>
              </a:rPr>
              <a:t>UPPORTO) PER LE NUOVE TECNOLOGIE E DISABILITÀ (ISTITUITI DA U.S.R.) COLLOCATI PRESSO SCUOLE, CONSULENZA E PROPOSTA </a:t>
            </a:r>
            <a:endParaRPr lang="it-IT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4.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PREVISIONE DI PRESIDI NECESSARI A GARANTIRE L’INTEGRAZIONE SCOLASTICA </a:t>
            </a:r>
            <a:r>
              <a:rPr lang="it-IT" sz="2800" dirty="0">
                <a:latin typeface="Arial Black" pitchFamily="34" charset="0"/>
              </a:rPr>
              <a:t>(art.15</a:t>
            </a:r>
            <a:r>
              <a:rPr lang="it-IT" sz="3200" dirty="0">
                <a:latin typeface="Arial Black" pitchFamily="34" charset="0"/>
              </a:rPr>
              <a:t>)</a:t>
            </a:r>
            <a:endParaRPr lang="it-IT" sz="3600" dirty="0">
              <a:latin typeface="Arial Black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42908" y="1643050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785926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C.T.I. </a:t>
            </a:r>
            <a:r>
              <a:rPr lang="it-IT" sz="2000" dirty="0">
                <a:latin typeface="Arial Black" pitchFamily="34" charset="0"/>
              </a:rPr>
              <a:t>(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C</a:t>
            </a:r>
            <a:r>
              <a:rPr lang="it-IT" sz="2000" dirty="0">
                <a:latin typeface="Arial Black" pitchFamily="34" charset="0"/>
              </a:rPr>
              <a:t>ENTRI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T</a:t>
            </a:r>
            <a:r>
              <a:rPr lang="it-IT" sz="2000" dirty="0">
                <a:latin typeface="Arial Black" pitchFamily="34" charset="0"/>
              </a:rPr>
              <a:t>ERRITORIALI PER L’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I</a:t>
            </a:r>
            <a:r>
              <a:rPr lang="it-IT" sz="2000" dirty="0">
                <a:latin typeface="Arial Black" pitchFamily="34" charset="0"/>
              </a:rPr>
              <a:t>NCLUSIONE): CREAZIONE E CONSOLIDAMENTO DI LEGAMI COLLABORATIVI TRA ENTI E FAMIGLIE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1468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G.L.H.O. </a:t>
            </a:r>
            <a:r>
              <a:rPr lang="it-IT" sz="2000" dirty="0">
                <a:latin typeface="Arial Black" pitchFamily="34" charset="0"/>
              </a:rPr>
              <a:t>(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G</a:t>
            </a:r>
            <a:r>
              <a:rPr lang="it-IT" sz="2000" dirty="0">
                <a:latin typeface="Arial Black" pitchFamily="34" charset="0"/>
              </a:rPr>
              <a:t>RUPPO DI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L</a:t>
            </a:r>
            <a:r>
              <a:rPr lang="it-IT" sz="2000" dirty="0">
                <a:latin typeface="Arial Black" pitchFamily="34" charset="0"/>
              </a:rPr>
              <a:t>AVORO PER L’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H</a:t>
            </a:r>
            <a:r>
              <a:rPr lang="it-IT" sz="2000" dirty="0">
                <a:latin typeface="Arial Black" pitchFamily="34" charset="0"/>
              </a:rPr>
              <a:t>ANDICAP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O</a:t>
            </a:r>
            <a:r>
              <a:rPr lang="it-IT" sz="2000" dirty="0">
                <a:latin typeface="Arial Black" pitchFamily="34" charset="0"/>
              </a:rPr>
              <a:t>PERATIVO) COSTITUITO PER OGNI ALUNNO DISABILE; ELABORA PDF, PEI E LI MODIFICA</a:t>
            </a:r>
            <a:endParaRPr lang="it-IT" sz="28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5776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G.L.I. </a:t>
            </a:r>
            <a:r>
              <a:rPr lang="it-IT" sz="2000" dirty="0">
                <a:latin typeface="Arial Black" pitchFamily="34" charset="0"/>
              </a:rPr>
              <a:t>(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G</a:t>
            </a:r>
            <a:r>
              <a:rPr lang="it-IT" sz="2000" dirty="0">
                <a:latin typeface="Arial Black" pitchFamily="34" charset="0"/>
              </a:rPr>
              <a:t>RUPPI</a:t>
            </a:r>
            <a:r>
              <a:rPr lang="it-IT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DI</a:t>
            </a:r>
            <a:r>
              <a:rPr lang="it-IT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L</a:t>
            </a:r>
            <a:r>
              <a:rPr lang="it-IT" sz="2000" dirty="0">
                <a:latin typeface="Arial Black" pitchFamily="34" charset="0"/>
              </a:rPr>
              <a:t>AVORO</a:t>
            </a:r>
            <a:r>
              <a:rPr lang="it-IT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PER</a:t>
            </a:r>
            <a:r>
              <a:rPr lang="it-IT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L’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I</a:t>
            </a:r>
            <a:r>
              <a:rPr lang="it-IT" sz="2000" dirty="0">
                <a:latin typeface="Arial Black" pitchFamily="34" charset="0"/>
              </a:rPr>
              <a:t>NCLUSIONE) LAVORA SULLE PROBLEMATICHE RELATIVE A TUTTI I BES E SI OCCUPA DELLA STESURA DEL PAI.</a:t>
            </a:r>
            <a:endParaRPr lang="it-IT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mani re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-142908" y="2571744"/>
            <a:ext cx="9286908" cy="1357322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-142908" y="1928802"/>
            <a:ext cx="92869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/>
            <a:r>
              <a:rPr lang="it-IT" sz="4400" dirty="0">
                <a:latin typeface="Arial Black" pitchFamily="34" charset="0"/>
              </a:rPr>
              <a:t>RETE REALMENTE </a:t>
            </a:r>
            <a:r>
              <a:rPr lang="it-IT" sz="8000" dirty="0">
                <a:solidFill>
                  <a:schemeClr val="bg1"/>
                </a:solidFill>
                <a:latin typeface="Arial Black" pitchFamily="34" charset="0"/>
              </a:rPr>
              <a:t>FUNZIONALE</a:t>
            </a:r>
            <a:endParaRPr lang="it-IT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4214810" y="2857496"/>
            <a:ext cx="4929190" cy="2571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966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0" y="1714488"/>
            <a:ext cx="9144000" cy="14287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966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480"/>
            <a:ext cx="3357554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200" dirty="0">
                <a:latin typeface="Arial Black" pitchFamily="34" charset="0"/>
              </a:rPr>
              <a:t>LEGGE 104/92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857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4800" dirty="0">
                <a:solidFill>
                  <a:schemeClr val="bg1"/>
                </a:solidFill>
                <a:latin typeface="Arial Black" pitchFamily="34" charset="0"/>
              </a:rPr>
              <a:t>PILASTRO</a:t>
            </a:r>
            <a:r>
              <a:rPr lang="it-IT" sz="4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3600" dirty="0">
                <a:latin typeface="Arial Black" pitchFamily="34" charset="0"/>
              </a:rPr>
              <a:t>FONDAMENTALE</a:t>
            </a:r>
          </a:p>
        </p:txBody>
      </p:sp>
      <p:sp>
        <p:nvSpPr>
          <p:cNvPr id="18434" name="AutoShape 2" descr="http://wallpaperbeta.com/wallpaper_gray/gray_ladder_column_building_home_stuff_hd-wallpaper-157249.jpg"/>
          <p:cNvSpPr>
            <a:spLocks noChangeAspect="1" noChangeArrowheads="1"/>
          </p:cNvSpPr>
          <p:nvPr/>
        </p:nvSpPr>
        <p:spPr bwMode="auto">
          <a:xfrm>
            <a:off x="155575" y="-2933700"/>
            <a:ext cx="8258175" cy="6124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286380" y="1857364"/>
            <a:ext cx="342899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 Black" pitchFamily="34" charset="0"/>
              </a:rPr>
              <a:t>FINALITÀ</a:t>
            </a:r>
            <a:endParaRPr lang="it-IT" sz="2000" dirty="0">
              <a:latin typeface="Arial Black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858016" y="2500306"/>
            <a:ext cx="285752" cy="42862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5214942" y="3000372"/>
            <a:ext cx="350043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Arial Black" pitchFamily="34" charset="0"/>
              </a:rPr>
              <a:t>GARANTIRE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8072462" y="3714752"/>
            <a:ext cx="285752" cy="50006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Down Arrow 18"/>
          <p:cNvSpPr/>
          <p:nvPr/>
        </p:nvSpPr>
        <p:spPr>
          <a:xfrm>
            <a:off x="6858016" y="3714752"/>
            <a:ext cx="285752" cy="50006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Down Arrow 19"/>
          <p:cNvSpPr/>
          <p:nvPr/>
        </p:nvSpPr>
        <p:spPr>
          <a:xfrm>
            <a:off x="5715008" y="3714752"/>
            <a:ext cx="285752" cy="50006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/>
          <p:cNvSpPr txBox="1"/>
          <p:nvPr/>
        </p:nvSpPr>
        <p:spPr>
          <a:xfrm>
            <a:off x="5072066" y="4286256"/>
            <a:ext cx="3857652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DIGNITÀ, LIBERTÀ, AUTONOMIA</a:t>
            </a:r>
            <a:endParaRPr lang="it-IT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429240"/>
            <a:ext cx="9144000" cy="14287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966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436" name="Picture 4" descr="http://wallpaperbeta.com/wallpaper_gray/gray_ladder_column_building_home_stuff_hd-wallpaper-157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3374">
            <a:off x="192229" y="2133612"/>
            <a:ext cx="4442159" cy="329447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https://pixabay.com/static/uploads/photo/2013/07/12/14/10/pushpin-147918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32557">
            <a:off x="23848" y="2409611"/>
            <a:ext cx="519980" cy="488880"/>
          </a:xfrm>
          <a:prstGeom prst="rect">
            <a:avLst/>
          </a:prstGeom>
          <a:noFill/>
        </p:spPr>
      </p:pic>
      <p:pic>
        <p:nvPicPr>
          <p:cNvPr id="12" name="Picture 6" descr="http://www.ilpontile.it/images/Puntina%20verd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8712">
            <a:off x="3949421" y="1591975"/>
            <a:ext cx="542767" cy="542768"/>
          </a:xfrm>
          <a:prstGeom prst="rect">
            <a:avLst/>
          </a:prstGeom>
          <a:noFill/>
        </p:spPr>
      </p:pic>
      <p:sp>
        <p:nvSpPr>
          <p:cNvPr id="23" name="Down Arrow 22"/>
          <p:cNvSpPr/>
          <p:nvPr/>
        </p:nvSpPr>
        <p:spPr>
          <a:xfrm>
            <a:off x="8072462" y="5214950"/>
            <a:ext cx="285752" cy="50006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Down Arrow 23"/>
          <p:cNvSpPr/>
          <p:nvPr/>
        </p:nvSpPr>
        <p:spPr>
          <a:xfrm>
            <a:off x="6858016" y="5214950"/>
            <a:ext cx="285752" cy="50006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Down Arrow 24"/>
          <p:cNvSpPr/>
          <p:nvPr/>
        </p:nvSpPr>
        <p:spPr>
          <a:xfrm>
            <a:off x="5715008" y="5214950"/>
            <a:ext cx="285752" cy="50006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25"/>
          <p:cNvSpPr txBox="1"/>
          <p:nvPr/>
        </p:nvSpPr>
        <p:spPr>
          <a:xfrm>
            <a:off x="5286380" y="5786454"/>
            <a:ext cx="3428992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 Black" pitchFamily="34" charset="0"/>
              </a:rPr>
              <a:t>NELLE SFERE CONCERNENTI</a:t>
            </a:r>
            <a:endParaRPr lang="it-IT" dirty="0">
              <a:latin typeface="Arial Black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5400000">
            <a:off x="4464842" y="5750735"/>
            <a:ext cx="321471" cy="964413"/>
          </a:xfrm>
          <a:prstGeom prst="downArrow">
            <a:avLst>
              <a:gd name="adj1" fmla="val 50000"/>
              <a:gd name="adj2" fmla="val 10557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27"/>
          <p:cNvSpPr txBox="1"/>
          <p:nvPr/>
        </p:nvSpPr>
        <p:spPr>
          <a:xfrm>
            <a:off x="285720" y="5786454"/>
            <a:ext cx="378615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LAVORO, FAMIGLIA, SCUOLA, SOCIETÀ</a:t>
            </a:r>
            <a:endParaRPr lang="it-IT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mani re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solidFill>
            <a:srgbClr val="7030A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-142908" y="2786058"/>
            <a:ext cx="9286908" cy="1928826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-142908" y="1928802"/>
            <a:ext cx="9286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/>
            <a:r>
              <a:rPr lang="it-IT" sz="6000" dirty="0">
                <a:latin typeface="Arial Black" pitchFamily="34" charset="0"/>
              </a:rPr>
              <a:t>“CASE MANAGER”</a:t>
            </a:r>
          </a:p>
          <a:p>
            <a:pPr indent="-457200" algn="ctr"/>
            <a:r>
              <a:rPr lang="it-IT" sz="6000" dirty="0">
                <a:solidFill>
                  <a:schemeClr val="bg1"/>
                </a:solidFill>
                <a:latin typeface="Arial Black" pitchFamily="34" charset="0"/>
              </a:rPr>
              <a:t>“COORDINATORE DEL CASO”</a:t>
            </a:r>
            <a:endParaRPr lang="it-IT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419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71744"/>
            <a:ext cx="63722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643446"/>
            <a:ext cx="6400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477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6572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500438"/>
            <a:ext cx="6543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153025"/>
            <a:ext cx="44577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458" name="Picture 2" descr="Risultati immagini per ostacoli da super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14079" cy="68580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0" y="571480"/>
            <a:ext cx="3357554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LEGGE 104/92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00570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6000" dirty="0">
                <a:solidFill>
                  <a:schemeClr val="bg1"/>
                </a:solidFill>
                <a:latin typeface="Arial Black" pitchFamily="34" charset="0"/>
              </a:rPr>
              <a:t>RIMUOVE</a:t>
            </a:r>
            <a:r>
              <a:rPr lang="it-IT" sz="72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5400" dirty="0">
                <a:latin typeface="Arial Black" pitchFamily="34" charset="0"/>
              </a:rPr>
              <a:t>GLI</a:t>
            </a:r>
            <a:r>
              <a:rPr lang="it-IT" sz="7200" dirty="0">
                <a:solidFill>
                  <a:schemeClr val="bg1"/>
                </a:solidFill>
                <a:latin typeface="Arial Black" pitchFamily="34" charset="0"/>
              </a:rPr>
              <a:t> OSTACOLI</a:t>
            </a:r>
          </a:p>
        </p:txBody>
      </p:sp>
      <p:sp>
        <p:nvSpPr>
          <p:cNvPr id="18434" name="AutoShape 2" descr="http://wallpaperbeta.com/wallpaper_gray/gray_ladder_column_building_home_stuff_hd-wallpaper-157249.jpg"/>
          <p:cNvSpPr>
            <a:spLocks noChangeAspect="1" noChangeArrowheads="1"/>
          </p:cNvSpPr>
          <p:nvPr/>
        </p:nvSpPr>
        <p:spPr bwMode="auto">
          <a:xfrm>
            <a:off x="155575" y="-2933700"/>
            <a:ext cx="8258175" cy="6124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" name="TextBox 28"/>
          <p:cNvSpPr txBox="1"/>
          <p:nvPr/>
        </p:nvSpPr>
        <p:spPr>
          <a:xfrm>
            <a:off x="5929322" y="4572008"/>
            <a:ext cx="364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it-IT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386" name="Picture 2" descr="Risultati immagini per RESTA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1725" y="0"/>
            <a:ext cx="1029572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LEGGE 104/92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71480"/>
            <a:ext cx="3357554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000108"/>
            <a:ext cx="66437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4800" dirty="0">
                <a:latin typeface="Arial Black" pitchFamily="34" charset="0"/>
              </a:rPr>
              <a:t>PERSEGUE</a:t>
            </a:r>
            <a:r>
              <a:rPr lang="it-IT" sz="6600" dirty="0">
                <a:latin typeface="Arial Black" pitchFamily="34" charset="0"/>
              </a:rPr>
              <a:t> </a:t>
            </a:r>
          </a:p>
          <a:p>
            <a:pPr marL="457200" indent="-457200"/>
            <a:r>
              <a:rPr lang="it-IT" sz="4800" dirty="0">
                <a:latin typeface="Arial Black" pitchFamily="34" charset="0"/>
              </a:rPr>
              <a:t>IL</a:t>
            </a:r>
            <a:r>
              <a:rPr lang="it-IT" sz="6600" dirty="0">
                <a:latin typeface="Arial Black" pitchFamily="34" charset="0"/>
              </a:rPr>
              <a:t> </a:t>
            </a:r>
            <a:r>
              <a:rPr lang="it-IT" sz="6600" dirty="0">
                <a:solidFill>
                  <a:schemeClr val="bg1"/>
                </a:solidFill>
                <a:latin typeface="Arial Black" pitchFamily="34" charset="0"/>
              </a:rPr>
              <a:t>RECUPERO</a:t>
            </a:r>
          </a:p>
          <a:p>
            <a:pPr marL="457200" indent="-457200"/>
            <a:r>
              <a:rPr lang="it-IT" sz="4800" dirty="0">
                <a:solidFill>
                  <a:schemeClr val="bg1"/>
                </a:solidFill>
                <a:latin typeface="Arial Black" pitchFamily="34" charset="0"/>
              </a:rPr>
              <a:t>FUNZIONALE </a:t>
            </a:r>
            <a:r>
              <a:rPr lang="it-IT" sz="4800" dirty="0">
                <a:latin typeface="Arial Black" pitchFamily="34" charset="0"/>
              </a:rPr>
              <a:t>E</a:t>
            </a:r>
            <a:r>
              <a:rPr lang="it-IT" sz="4800" dirty="0">
                <a:solidFill>
                  <a:schemeClr val="bg1"/>
                </a:solidFill>
                <a:latin typeface="Arial Black" pitchFamily="34" charset="0"/>
              </a:rPr>
              <a:t> SOCIALE</a:t>
            </a:r>
            <a:endParaRPr lang="it-IT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368" name="Picture 8" descr="Risultati immagini per proteggere qualcu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1317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LEGGE 104/92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71480"/>
            <a:ext cx="3357554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282" y="2500306"/>
            <a:ext cx="50006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4800" dirty="0">
                <a:latin typeface="Arial Black" pitchFamily="34" charset="0"/>
              </a:rPr>
              <a:t>ASSICURA</a:t>
            </a:r>
            <a:r>
              <a:rPr lang="it-IT" sz="6600" dirty="0">
                <a:latin typeface="Arial Black" pitchFamily="34" charset="0"/>
              </a:rPr>
              <a:t> </a:t>
            </a:r>
          </a:p>
          <a:p>
            <a:pPr marL="457200" indent="-457200"/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  PRESTAZIONI </a:t>
            </a:r>
          </a:p>
          <a:p>
            <a:pPr marL="457200" indent="-457200"/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   E TUTELA</a:t>
            </a:r>
            <a:endParaRPr lang="it-IT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 descr="Risultati immagini per solitu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1725" y="0"/>
            <a:ext cx="102957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LEGGE 104/92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71480"/>
            <a:ext cx="3357554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643050"/>
            <a:ext cx="56435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4800" dirty="0">
                <a:latin typeface="Arial Black" pitchFamily="34" charset="0"/>
              </a:rPr>
              <a:t>PREDISPONE</a:t>
            </a:r>
            <a:r>
              <a:rPr lang="it-IT" sz="5400" dirty="0">
                <a:latin typeface="Arial Black" pitchFamily="34" charset="0"/>
              </a:rPr>
              <a:t> 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INTERVENTI CONTRO EMARGINAZIONE ED ESCLUSIONE SOCIALE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1643042" y="0"/>
            <a:ext cx="75009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latin typeface="Arial Black" pitchFamily="34" charset="0"/>
              </a:rPr>
              <a:t>LA LEGGE-QUADRO N°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104</a:t>
            </a:r>
            <a:r>
              <a:rPr lang="it-IT" sz="2400" dirty="0">
                <a:latin typeface="Arial Black" pitchFamily="34" charset="0"/>
              </a:rPr>
              <a:t> DEL 1992 CONSTA DI BEN 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44 ARTICOLI </a:t>
            </a:r>
            <a:r>
              <a:rPr lang="it-IT" sz="2400" dirty="0">
                <a:latin typeface="Arial Black" pitchFamily="34" charset="0"/>
              </a:rPr>
              <a:t>TOCCANDO OGNI SFERA PER L’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INCLUSIONE</a:t>
            </a:r>
            <a:r>
              <a:rPr lang="it-IT" sz="2400" dirty="0">
                <a:latin typeface="Arial Black" pitchFamily="34" charset="0"/>
              </a:rPr>
              <a:t> DELLA PERSONA </a:t>
            </a:r>
            <a:r>
              <a:rPr lang="it-IT" sz="3200" dirty="0">
                <a:latin typeface="Arial Black" pitchFamily="34" charset="0"/>
              </a:rPr>
              <a:t>DISABILE</a:t>
            </a:r>
            <a:endParaRPr lang="it-IT" sz="2400" dirty="0"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357430"/>
            <a:ext cx="9144000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24288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3200" dirty="0">
                <a:latin typeface="Arial Black" pitchFamily="34" charset="0"/>
              </a:rPr>
              <a:t>art. DAL 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12° </a:t>
            </a:r>
            <a:r>
              <a:rPr lang="it-IT" sz="3200" dirty="0">
                <a:latin typeface="Arial Black" pitchFamily="34" charset="0"/>
              </a:rPr>
              <a:t>AL </a:t>
            </a:r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17°</a:t>
            </a:r>
          </a:p>
        </p:txBody>
      </p:sp>
      <p:sp>
        <p:nvSpPr>
          <p:cNvPr id="8" name="Right Triangle 7"/>
          <p:cNvSpPr/>
          <p:nvPr/>
        </p:nvSpPr>
        <p:spPr>
          <a:xfrm rot="5400000">
            <a:off x="-4" y="4"/>
            <a:ext cx="2857496" cy="285748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66" name="Picture 2" descr="Risultati immagini per CONCORSO DOCENTI 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1285884" cy="128588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0" y="300037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2400" dirty="0">
                <a:latin typeface="Arial Black" pitchFamily="34" charset="0"/>
              </a:rPr>
              <a:t>ILLUSTRANO IL CAMMINO D’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INTEGRAZIONE</a:t>
            </a:r>
            <a:r>
              <a:rPr lang="it-IT" sz="2400" dirty="0">
                <a:latin typeface="Arial Black" pitchFamily="34" charset="0"/>
              </a:rPr>
              <a:t> SCOLASTICA E GLI </a:t>
            </a:r>
            <a:r>
              <a:rPr lang="it-IT" sz="3200" dirty="0">
                <a:latin typeface="Arial Black" pitchFamily="34" charset="0"/>
              </a:rPr>
              <a:t>STRUMENTI</a:t>
            </a:r>
            <a:r>
              <a:rPr lang="it-IT" sz="2400" dirty="0">
                <a:latin typeface="Arial Black" pitchFamily="34" charset="0"/>
              </a:rPr>
              <a:t> UTILI PER SUPPORTARLO.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4429132"/>
            <a:ext cx="9144000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342485">
            <a:off x="5072066" y="471488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RELAZIONI</a:t>
            </a:r>
          </a:p>
        </p:txBody>
      </p:sp>
      <p:sp>
        <p:nvSpPr>
          <p:cNvPr id="33" name="TextBox 32"/>
          <p:cNvSpPr txBox="1"/>
          <p:nvPr/>
        </p:nvSpPr>
        <p:spPr>
          <a:xfrm rot="490200">
            <a:off x="4766844" y="5807373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3200" dirty="0">
                <a:latin typeface="Arial Black" pitchFamily="34" charset="0"/>
              </a:rPr>
              <a:t>COMUNICAZIONE</a:t>
            </a:r>
          </a:p>
        </p:txBody>
      </p:sp>
      <p:sp>
        <p:nvSpPr>
          <p:cNvPr id="34" name="TextBox 33"/>
          <p:cNvSpPr txBox="1"/>
          <p:nvPr/>
        </p:nvSpPr>
        <p:spPr>
          <a:xfrm rot="21302457">
            <a:off x="373876" y="6076708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3200" dirty="0">
                <a:solidFill>
                  <a:schemeClr val="bg1"/>
                </a:solidFill>
                <a:latin typeface="Arial Black" pitchFamily="34" charset="0"/>
              </a:rPr>
              <a:t>SOCIALIZZAZIONE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158" y="5000636"/>
            <a:ext cx="492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3600" dirty="0">
                <a:latin typeface="Arial Black" pitchFamily="34" charset="0"/>
              </a:rPr>
              <a:t>APPRENDIMENTO</a:t>
            </a:r>
          </a:p>
        </p:txBody>
      </p:sp>
      <p:sp>
        <p:nvSpPr>
          <p:cNvPr id="36" name="TextBox 35"/>
          <p:cNvSpPr txBox="1"/>
          <p:nvPr/>
        </p:nvSpPr>
        <p:spPr>
          <a:xfrm rot="1618349">
            <a:off x="5581256" y="6383116"/>
            <a:ext cx="132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2000" dirty="0">
                <a:solidFill>
                  <a:schemeClr val="bg1"/>
                </a:solidFill>
                <a:latin typeface="Arial Black" pitchFamily="34" charset="0"/>
              </a:rPr>
              <a:t>PEI</a:t>
            </a:r>
          </a:p>
        </p:txBody>
      </p:sp>
      <p:sp>
        <p:nvSpPr>
          <p:cNvPr id="37" name="TextBox 36"/>
          <p:cNvSpPr txBox="1"/>
          <p:nvPr/>
        </p:nvSpPr>
        <p:spPr>
          <a:xfrm rot="20214030">
            <a:off x="2025431" y="4530974"/>
            <a:ext cx="132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2000" dirty="0">
                <a:solidFill>
                  <a:schemeClr val="bg1"/>
                </a:solidFill>
                <a:latin typeface="Arial Black" pitchFamily="34" charset="0"/>
              </a:rPr>
              <a:t>PDF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57554" y="5572140"/>
            <a:ext cx="132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2000" dirty="0">
                <a:latin typeface="Arial Black" pitchFamily="34" charset="0"/>
              </a:rPr>
              <a:t>DF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42908" y="1214422"/>
            <a:ext cx="9286908" cy="158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3600" dirty="0">
                <a:latin typeface="Arial Black" pitchFamily="34" charset="0"/>
              </a:rPr>
              <a:t>1.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VALUTAZIONE </a:t>
            </a:r>
            <a:r>
              <a:rPr lang="it-IT" sz="4000" dirty="0">
                <a:solidFill>
                  <a:schemeClr val="bg1"/>
                </a:solidFill>
                <a:latin typeface="Arial Black" pitchFamily="34" charset="0"/>
              </a:rPr>
              <a:t>INDIVIDUALIZZATA </a:t>
            </a:r>
            <a:r>
              <a:rPr lang="it-IT" sz="3200" dirty="0">
                <a:latin typeface="Arial Black" pitchFamily="34" charset="0"/>
              </a:rPr>
              <a:t>(art.16)</a:t>
            </a:r>
            <a:endParaRPr lang="it-IT" sz="36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42908" y="1928802"/>
            <a:ext cx="9286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4000" dirty="0">
                <a:solidFill>
                  <a:schemeClr val="bg1"/>
                </a:solidFill>
                <a:latin typeface="Arial Black" pitchFamily="34" charset="0"/>
              </a:rPr>
              <a:t>INDIVIDUALIZZARE</a:t>
            </a:r>
            <a:r>
              <a:rPr lang="it-IT" sz="3600" dirty="0">
                <a:latin typeface="Arial Black" pitchFamily="34" charset="0"/>
              </a:rPr>
              <a:t> PER PORRE CIASCUN ALUNNO NELLA CONDIZIONE DI DARE </a:t>
            </a:r>
            <a:r>
              <a:rPr lang="it-IT" sz="4400" dirty="0">
                <a:latin typeface="Arial Black" pitchFamily="34" charset="0"/>
              </a:rPr>
              <a:t>IL MEGLIO DI SÉ 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INTERAGENDO</a:t>
            </a:r>
            <a:r>
              <a:rPr lang="it-IT" sz="3600" dirty="0">
                <a:latin typeface="Arial Black" pitchFamily="34" charset="0"/>
              </a:rPr>
              <a:t> CON GLI </a:t>
            </a:r>
            <a:r>
              <a:rPr lang="it-IT" sz="3600" dirty="0">
                <a:solidFill>
                  <a:schemeClr val="bg1"/>
                </a:solidFill>
                <a:latin typeface="Arial Black" pitchFamily="34" charset="0"/>
              </a:rPr>
              <a:t>ALTRI</a:t>
            </a:r>
            <a:r>
              <a:rPr lang="it-IT" sz="3600" dirty="0">
                <a:latin typeface="Arial Black" pitchFamily="34" charset="0"/>
              </a:rPr>
              <a:t> E CON IL </a:t>
            </a:r>
            <a:r>
              <a:rPr lang="it-IT" sz="4400" dirty="0">
                <a:latin typeface="Arial Black" pitchFamily="34" charset="0"/>
              </a:rPr>
              <a:t>CONTESTO</a:t>
            </a:r>
            <a:r>
              <a:rPr lang="it-IT" sz="3600" dirty="0">
                <a:latin typeface="Arial Black" pitchFamily="34" charset="0"/>
              </a:rPr>
              <a:t> NEL QUALE È INSERITO.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1031</Words>
  <Application>Microsoft Office PowerPoint</Application>
  <PresentationFormat>Presentazione su schermo (4:3)</PresentationFormat>
  <Paragraphs>171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0" baseType="lpstr">
      <vt:lpstr>AR CARTER</vt:lpstr>
      <vt:lpstr>AR CENA</vt:lpstr>
      <vt:lpstr>Arial</vt:lpstr>
      <vt:lpstr>Arial Black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Luigi</dc:creator>
  <cp:lastModifiedBy>Laura Bosisio</cp:lastModifiedBy>
  <cp:revision>34</cp:revision>
  <dcterms:created xsi:type="dcterms:W3CDTF">2016-08-31T15:45:24Z</dcterms:created>
  <dcterms:modified xsi:type="dcterms:W3CDTF">2016-09-10T14:01:57Z</dcterms:modified>
</cp:coreProperties>
</file>