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2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5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51;p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5362" name="Google Shape;52;p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58;g7ff6f4e2a4_0_1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0" name="Google Shape;59;g7ff6f4e2a4_0_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65;g7ff6f4e2a4_0_13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Google Shape;66;g7ff6f4e2a4_0_13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72;g7ff6f4e2a4_0_19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1506" name="Google Shape;73;g7ff6f4e2a4_0_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83;g7ff6f4e2a4_0_36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Google Shape;84;g7ff6f4e2a4_0_36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90;g7ff6f4e2a4_0_43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2" name="Google Shape;91;g7ff6f4e2a4_0_43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96;g7ff6f4e2a4_0_54:notes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7650" name="Google Shape;97;g7ff6f4e2a4_0_5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it-IT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11150" y="1152525"/>
            <a:ext cx="4184650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184650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6;p9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it-IT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" name="Google Shape;40;p9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595959"/>
                </a:solidFill>
              </a:defRPr>
            </a:lvl1pPr>
          </a:lstStyle>
          <a:p>
            <a:fld id="{78017A82-B07F-4222-A76D-C8A938A518F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/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25690246-9E31-4EAB-B327-0D54B41021FA}" type="slidenum">
              <a:rPr lang="it-IT" sz="1000">
                <a:solidFill>
                  <a:srgbClr val="595959"/>
                </a:solidFill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‹N›</a:t>
            </a:fld>
            <a:endParaRPr lang="it-IT" sz="1000">
              <a:solidFill>
                <a:srgbClr val="59595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73" r:id="rId8"/>
    <p:sldLayoutId id="2147483663" r:id="rId9"/>
    <p:sldLayoutId id="2147483662" r:id="rId10"/>
    <p:sldLayoutId id="2147483661" r:id="rId11"/>
    <p:sldLayoutId id="2147483671" r:id="rId12"/>
    <p:sldLayoutId id="214748367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150" y="-149225"/>
            <a:ext cx="8521700" cy="1152525"/>
          </a:xfrm>
        </p:spPr>
        <p:txBody>
          <a:bodyPr/>
          <a:lstStyle/>
          <a:p>
            <a:pPr eaLnBrk="1" fontAlgn="auto" hangingPunct="1">
              <a:buClr>
                <a:schemeClr val="dk1"/>
              </a:buClr>
              <a:buFont typeface="Arial"/>
              <a:buNone/>
              <a:defRPr/>
            </a:pPr>
            <a:r>
              <a:rPr lang="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I POLIGONI</a:t>
            </a:r>
            <a:endParaRPr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150" y="892175"/>
            <a:ext cx="8521700" cy="3111500"/>
          </a:xfrm>
        </p:spPr>
        <p:txBody>
          <a:bodyPr/>
          <a:lstStyle/>
          <a:p>
            <a:pPr marL="0" indent="0" eaLnBrk="1" fontAlgn="auto" hangingPunct="1">
              <a:buClr>
                <a:schemeClr val="dk2"/>
              </a:buClr>
              <a:buFont typeface="Arial"/>
              <a:buNone/>
              <a:defRPr/>
            </a:pPr>
            <a:r>
              <a:rPr lang="it" dirty="0">
                <a:sym typeface="Arial"/>
              </a:rPr>
              <a:t>Un poligono è </a:t>
            </a:r>
            <a:r>
              <a:rPr lang="it" u="sng" dirty="0">
                <a:sym typeface="Arial"/>
              </a:rPr>
              <a:t>una parte limitata di piano definita</a:t>
            </a:r>
            <a:r>
              <a:rPr lang="it" dirty="0">
                <a:sym typeface="Arial"/>
              </a:rPr>
              <a:t> da </a:t>
            </a:r>
            <a:r>
              <a:rPr lang="it" u="sng" dirty="0">
                <a:sym typeface="Arial"/>
              </a:rPr>
              <a:t>una linea </a:t>
            </a:r>
            <a:r>
              <a:rPr lang="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chiusa</a:t>
            </a:r>
            <a:r>
              <a:rPr lang="it" dirty="0">
                <a:sym typeface="Arial"/>
              </a:rPr>
              <a:t>, </a:t>
            </a:r>
            <a:r>
              <a:rPr lang="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spezzata</a:t>
            </a:r>
            <a:r>
              <a:rPr lang="it" dirty="0">
                <a:sym typeface="Arial"/>
              </a:rPr>
              <a:t>, </a:t>
            </a:r>
            <a:r>
              <a:rPr lang="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non intrecciata</a:t>
            </a:r>
            <a:r>
              <a:rPr lang="it" dirty="0">
                <a:sym typeface="Arial"/>
              </a:rPr>
              <a:t>.</a:t>
            </a:r>
            <a:endParaRPr dirty="0">
              <a:sym typeface="Arial"/>
            </a:endParaRPr>
          </a:p>
        </p:txBody>
      </p:sp>
      <p:pic>
        <p:nvPicPr>
          <p:cNvPr id="14339" name="Google Shape;56;p13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3" y="1946275"/>
            <a:ext cx="701516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673100" y="1774825"/>
            <a:ext cx="257175" cy="325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it-IT" kern="0">
              <a:sym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18413" y="1887538"/>
            <a:ext cx="255587" cy="3255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it-IT" kern="0"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it-IT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Elementi di un poligono: </a:t>
            </a:r>
          </a:p>
        </p:txBody>
      </p:sp>
      <p:sp>
        <p:nvSpPr>
          <p:cNvPr id="16386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1800">
                <a:latin typeface="Arial" charset="0"/>
                <a:cs typeface="Arial" charset="0"/>
              </a:rPr>
              <a:t>– </a:t>
            </a:r>
            <a:r>
              <a:rPr lang="it-IT" sz="1800">
                <a:solidFill>
                  <a:srgbClr val="FF0000"/>
                </a:solidFill>
                <a:latin typeface="Arial" charset="0"/>
                <a:cs typeface="Arial" charset="0"/>
              </a:rPr>
              <a:t>LATI: </a:t>
            </a:r>
            <a:r>
              <a:rPr lang="it-IT" sz="1800">
                <a:latin typeface="Arial" charset="0"/>
                <a:cs typeface="Arial" charset="0"/>
              </a:rPr>
              <a:t>AB, BC, CD, DE, EA (segmenti)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1800">
                <a:latin typeface="Arial" charset="0"/>
                <a:cs typeface="Arial" charset="0"/>
              </a:rPr>
              <a:t>– </a:t>
            </a:r>
            <a:r>
              <a:rPr lang="it-IT" sz="1800">
                <a:solidFill>
                  <a:srgbClr val="FF0000"/>
                </a:solidFill>
                <a:latin typeface="Arial" charset="0"/>
                <a:cs typeface="Arial" charset="0"/>
              </a:rPr>
              <a:t>VERTICI:</a:t>
            </a:r>
            <a:r>
              <a:rPr lang="it-IT" sz="1800">
                <a:latin typeface="Arial" charset="0"/>
                <a:cs typeface="Arial" charset="0"/>
              </a:rPr>
              <a:t> A , B, C, D, E ( estremi)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1800">
                <a:latin typeface="Arial" charset="0"/>
                <a:cs typeface="Arial" charset="0"/>
              </a:rPr>
              <a:t>– </a:t>
            </a:r>
            <a:r>
              <a:rPr lang="it-IT" sz="1800">
                <a:solidFill>
                  <a:srgbClr val="FF0000"/>
                </a:solidFill>
                <a:latin typeface="Arial" charset="0"/>
                <a:cs typeface="Arial" charset="0"/>
              </a:rPr>
              <a:t>ANGOLI</a:t>
            </a:r>
            <a:r>
              <a:rPr lang="it-IT" sz="1800">
                <a:latin typeface="Arial" charset="0"/>
                <a:cs typeface="Arial" charset="0"/>
              </a:rPr>
              <a:t>:  A,  B,  C,  D,  E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1800">
                <a:latin typeface="Arial" charset="0"/>
                <a:cs typeface="Arial" charset="0"/>
              </a:rPr>
              <a:t>– </a:t>
            </a:r>
            <a:r>
              <a:rPr lang="it-IT" sz="1800">
                <a:solidFill>
                  <a:srgbClr val="FF0000"/>
                </a:solidFill>
                <a:latin typeface="Arial" charset="0"/>
                <a:cs typeface="Arial" charset="0"/>
              </a:rPr>
              <a:t>PERIMETRO: 2p</a:t>
            </a:r>
            <a:r>
              <a:rPr lang="it-IT" sz="1800">
                <a:latin typeface="Arial" charset="0"/>
                <a:cs typeface="Arial" charset="0"/>
              </a:rPr>
              <a:t> = AB  BC  CD  DE  EA, dove AB, BC... sono le misure dei lati del poligono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it-IT" sz="1800">
                <a:latin typeface="Arial" charset="0"/>
                <a:cs typeface="Arial" charset="0"/>
              </a:rPr>
              <a:t>– </a:t>
            </a:r>
            <a:r>
              <a:rPr lang="it-IT" sz="1800">
                <a:solidFill>
                  <a:srgbClr val="FF0000"/>
                </a:solidFill>
                <a:latin typeface="Arial" charset="0"/>
                <a:cs typeface="Arial" charset="0"/>
              </a:rPr>
              <a:t>AREA: </a:t>
            </a:r>
            <a:r>
              <a:rPr lang="it-IT" sz="1800">
                <a:latin typeface="Arial" charset="0"/>
                <a:cs typeface="Arial" charset="0"/>
              </a:rPr>
              <a:t>la sua superficie. La formula per calcolare l'area è differente per tutti i poligoni.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180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16387" name="Google Shape;63;p1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1988" y="657225"/>
            <a:ext cx="2643187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-330200" y="134938"/>
            <a:ext cx="8991600" cy="573087"/>
          </a:xfrm>
        </p:spPr>
        <p:txBody>
          <a:bodyPr/>
          <a:lstStyle/>
          <a:p>
            <a:pPr eaLnBrk="1" fontAlgn="auto" hangingPunct="1">
              <a:buClr>
                <a:schemeClr val="dk1"/>
              </a:buClr>
              <a:buFont typeface="Arial"/>
              <a:buNone/>
              <a:defRPr/>
            </a:pPr>
            <a:r>
              <a:rPr lang="it" sz="2800" dirty="0">
                <a:solidFill>
                  <a:srgbClr val="FF0000"/>
                </a:solidFill>
                <a:sym typeface="Arial"/>
              </a:rPr>
              <a:t>            </a:t>
            </a:r>
            <a:r>
              <a:rPr lang="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CLASSIFICAZIONE DEI POLIGONI</a:t>
            </a:r>
            <a:endParaRPr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</a:endParaRPr>
          </a:p>
        </p:txBody>
      </p:sp>
      <p:sp>
        <p:nvSpPr>
          <p:cNvPr id="18434" name="Google Shape;69;p15"/>
          <p:cNvSpPr txBox="1">
            <a:spLocks noGrp="1"/>
          </p:cNvSpPr>
          <p:nvPr>
            <p:ph type="body" idx="1"/>
          </p:nvPr>
        </p:nvSpPr>
        <p:spPr>
          <a:xfrm>
            <a:off x="442913" y="939800"/>
            <a:ext cx="8520112" cy="34163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2000">
                <a:latin typeface="Arial" charset="0"/>
                <a:cs typeface="Arial" charset="0"/>
              </a:rPr>
              <a:t>I poligoni sono classificati in base al numero di lati da cui sono formati in: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endParaRPr lang="it-IT" sz="1800">
              <a:latin typeface="Arial" charset="0"/>
              <a:cs typeface="Arial" charset="0"/>
            </a:endParaRPr>
          </a:p>
        </p:txBody>
      </p:sp>
      <p:pic>
        <p:nvPicPr>
          <p:cNvPr id="18435" name="Google Shape;70;p1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2038" y="1604963"/>
            <a:ext cx="6808787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0" y="265113"/>
            <a:ext cx="9144000" cy="3416300"/>
          </a:xfrm>
        </p:spPr>
        <p:txBody>
          <a:bodyPr/>
          <a:lstStyle/>
          <a:p>
            <a:pPr marL="0" indent="0" algn="ctr" eaLnBrk="1" fontAlgn="auto" hangingPunct="1">
              <a:lnSpc>
                <a:spcPct val="115000"/>
              </a:lnSpc>
              <a:spcAft>
                <a:spcPts val="1600"/>
              </a:spcAft>
              <a:buClr>
                <a:schemeClr val="dk2"/>
              </a:buClr>
              <a:buFont typeface="Arial"/>
              <a:buNone/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RISPETTO AGLI ANGOLI:</a:t>
            </a:r>
          </a:p>
        </p:txBody>
      </p:sp>
      <p:sp>
        <p:nvSpPr>
          <p:cNvPr id="20482" name="Google Shape;77;p16"/>
          <p:cNvSpPr txBox="1">
            <a:spLocks noChangeArrowheads="1"/>
          </p:cNvSpPr>
          <p:nvPr/>
        </p:nvSpPr>
        <p:spPr bwMode="auto">
          <a:xfrm>
            <a:off x="850900" y="1336675"/>
            <a:ext cx="4008438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it-IT" sz="2000" b="1"/>
              <a:t>POLIGONI CONCAVI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it-IT" sz="2000"/>
              <a:t>almeno 1 angolo concavo (maggiore di 180°)</a:t>
            </a:r>
          </a:p>
        </p:txBody>
      </p:sp>
      <p:sp>
        <p:nvSpPr>
          <p:cNvPr id="20483" name="Google Shape;78;p16"/>
          <p:cNvSpPr txBox="1">
            <a:spLocks noChangeArrowheads="1"/>
          </p:cNvSpPr>
          <p:nvPr/>
        </p:nvSpPr>
        <p:spPr bwMode="auto">
          <a:xfrm>
            <a:off x="5151438" y="1327150"/>
            <a:ext cx="365283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it-IT" sz="2000" b="1"/>
              <a:t>POLIGONI CONVESSI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it-IT" sz="2000"/>
              <a:t>tutti gli angoli sono convessi</a:t>
            </a:r>
            <a:endParaRPr lang="it-IT" sz="2000" b="1" i="1"/>
          </a:p>
        </p:txBody>
      </p:sp>
      <p:pic>
        <p:nvPicPr>
          <p:cNvPr id="20484" name="Google Shape;79;p1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3725" y="2511425"/>
            <a:ext cx="5060950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485" name="Google Shape;80;p16"/>
          <p:cNvCxnSpPr>
            <a:cxnSpLocks noChangeShapeType="1"/>
          </p:cNvCxnSpPr>
          <p:nvPr/>
        </p:nvCxnSpPr>
        <p:spPr bwMode="auto">
          <a:xfrm flipH="1">
            <a:off x="3170238" y="808038"/>
            <a:ext cx="422275" cy="631825"/>
          </a:xfrm>
          <a:prstGeom prst="straightConnector1">
            <a:avLst/>
          </a:prstGeom>
          <a:noFill/>
          <a:ln w="476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20486" name="Google Shape;81;p16"/>
          <p:cNvCxnSpPr>
            <a:cxnSpLocks noChangeShapeType="1"/>
          </p:cNvCxnSpPr>
          <p:nvPr/>
        </p:nvCxnSpPr>
        <p:spPr bwMode="auto">
          <a:xfrm>
            <a:off x="5632450" y="808038"/>
            <a:ext cx="436563" cy="603250"/>
          </a:xfrm>
          <a:prstGeom prst="straightConnector1">
            <a:avLst/>
          </a:prstGeom>
          <a:noFill/>
          <a:ln w="47625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endParaRPr lang="it-IT" sz="180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pic>
        <p:nvPicPr>
          <p:cNvPr id="22530" name="Google Shape;88;p17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075" y="666750"/>
            <a:ext cx="8988425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-52388" y="0"/>
            <a:ext cx="9248776" cy="573088"/>
          </a:xfrm>
        </p:spPr>
        <p:txBody>
          <a:bodyPr/>
          <a:lstStyle/>
          <a:p>
            <a:pPr algn="ctr" eaLnBrk="1" fontAlgn="auto" hangingPunct="1">
              <a:buClr>
                <a:schemeClr val="dk1"/>
              </a:buClr>
              <a:buFont typeface="Arial"/>
              <a:buNone/>
              <a:defRPr/>
            </a:pPr>
            <a:r>
              <a:rPr lang="it-IT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RELAZIONI TRA ANGOLI E LATI</a:t>
            </a:r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120650" y="573088"/>
            <a:ext cx="8902700" cy="457041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it-IT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IN OGNI POLIGONO: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Font typeface="Arial" charset="0"/>
              <a:buChar char="-"/>
            </a:pPr>
            <a:r>
              <a:rPr lang="it-IT" sz="2400">
                <a:latin typeface="Arial" charset="0"/>
                <a:cs typeface="Arial" charset="0"/>
              </a:rPr>
              <a:t>la </a:t>
            </a:r>
            <a:r>
              <a:rPr lang="it-IT" sz="2400" u="sng">
                <a:latin typeface="Arial" charset="0"/>
                <a:cs typeface="Arial" charset="0"/>
              </a:rPr>
              <a:t>somma degli angoli esterni </a:t>
            </a:r>
            <a:r>
              <a:rPr lang="it-IT" sz="2400">
                <a:latin typeface="Arial" charset="0"/>
                <a:cs typeface="Arial" charset="0"/>
              </a:rPr>
              <a:t>è 360°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Font typeface="Arial" charset="0"/>
              <a:buChar char="-"/>
            </a:pPr>
            <a:r>
              <a:rPr lang="it-IT" sz="2400">
                <a:latin typeface="Arial" charset="0"/>
                <a:cs typeface="Arial" charset="0"/>
              </a:rPr>
              <a:t>la </a:t>
            </a:r>
            <a:r>
              <a:rPr lang="it-IT" sz="2400" u="sng">
                <a:latin typeface="Arial" charset="0"/>
                <a:cs typeface="Arial" charset="0"/>
              </a:rPr>
              <a:t>somma degli angoli interni </a:t>
            </a:r>
            <a:r>
              <a:rPr lang="it-IT" sz="2400">
                <a:latin typeface="Arial" charset="0"/>
                <a:cs typeface="Arial" charset="0"/>
              </a:rPr>
              <a:t>è uguale a tanti angoli piatti quanti sono i lati meno due e si calcola con la 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formula:</a:t>
            </a:r>
            <a:r>
              <a:rPr lang="it-IT" sz="2400">
                <a:latin typeface="Arial" charset="0"/>
                <a:cs typeface="Arial" charset="0"/>
              </a:rPr>
              <a:t> </a:t>
            </a:r>
          </a:p>
          <a:p>
            <a:pPr marL="0" indent="0" algn="ctr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Font typeface="Arial" charset="0"/>
              <a:buNone/>
            </a:pPr>
            <a:r>
              <a:rPr lang="it-IT" sz="2400">
                <a:latin typeface="Arial" charset="0"/>
                <a:cs typeface="Arial" charset="0"/>
              </a:rPr>
              <a:t>  </a:t>
            </a:r>
            <a:r>
              <a:rPr lang="it-IT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S</a:t>
            </a:r>
            <a:r>
              <a:rPr lang="it-IT" sz="2400">
                <a:latin typeface="Arial" charset="0"/>
                <a:cs typeface="Arial" charset="0"/>
              </a:rPr>
              <a:t>=(n - 2) x 180°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Font typeface="Arial" charset="0"/>
              <a:buNone/>
            </a:pPr>
            <a:r>
              <a:rPr lang="it-IT" sz="2400">
                <a:latin typeface="Arial" charset="0"/>
                <a:cs typeface="Arial" charset="0"/>
              </a:rPr>
              <a:t>  (</a:t>
            </a:r>
            <a:r>
              <a:rPr lang="it-IT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</a:t>
            </a:r>
            <a:r>
              <a:rPr lang="it-IT" sz="2400">
                <a:latin typeface="Arial" charset="0"/>
                <a:cs typeface="Arial" charset="0"/>
              </a:rPr>
              <a:t> indica la somma e n è il numero dei vertici del poligono)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Font typeface="Arial" charset="0"/>
              <a:buChar char="-"/>
            </a:pPr>
            <a:r>
              <a:rPr lang="it-IT" sz="2400">
                <a:latin typeface="Arial" charset="0"/>
                <a:cs typeface="Arial" charset="0"/>
              </a:rPr>
              <a:t>la </a:t>
            </a:r>
            <a:r>
              <a:rPr lang="it-IT" sz="2400" u="sng">
                <a:latin typeface="Arial" charset="0"/>
                <a:cs typeface="Arial" charset="0"/>
              </a:rPr>
              <a:t>lunghezza del lato maggiore </a:t>
            </a:r>
            <a:r>
              <a:rPr lang="it-IT" sz="2400">
                <a:latin typeface="Arial" charset="0"/>
                <a:cs typeface="Arial" charset="0"/>
              </a:rPr>
              <a:t>deve essere minore della somma degli altri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-141288" y="1588"/>
            <a:ext cx="9144001" cy="573087"/>
          </a:xfrm>
        </p:spPr>
        <p:txBody>
          <a:bodyPr/>
          <a:lstStyle/>
          <a:p>
            <a:pPr algn="ctr" eaLnBrk="1" fontAlgn="auto" hangingPunct="1">
              <a:buClr>
                <a:schemeClr val="dk1"/>
              </a:buClr>
              <a:buFont typeface="Arial"/>
              <a:buNone/>
              <a:defRPr/>
            </a:pPr>
            <a:r>
              <a:rPr lang="it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POLIGONI REGOLARI</a:t>
            </a:r>
            <a:endParaRPr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134679" y="727172"/>
            <a:ext cx="8945525" cy="4220511"/>
          </a:xfrm>
        </p:spPr>
        <p:txBody>
          <a:bodyPr/>
          <a:lstStyle/>
          <a:p>
            <a:pPr marL="0" indent="0" eaLnBrk="1" fontAlgn="auto" hangingPunct="1">
              <a:lnSpc>
                <a:spcPct val="115000"/>
              </a:lnSpc>
              <a:buClr>
                <a:schemeClr val="dk2"/>
              </a:buClr>
              <a:buFont typeface="Arial"/>
              <a:buNone/>
              <a:defRPr/>
            </a:pPr>
            <a:r>
              <a:rPr lang="it" sz="2400" dirty="0">
                <a:sym typeface="Arial"/>
              </a:rPr>
              <a:t>I </a:t>
            </a:r>
            <a:r>
              <a:rPr lang="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POLIGONI REGOLARI </a:t>
            </a:r>
            <a:r>
              <a:rPr lang="it" sz="2400" dirty="0">
                <a:sym typeface="Arial"/>
              </a:rPr>
              <a:t>sono poligoni sia</a:t>
            </a:r>
            <a:r>
              <a:rPr lang="it" sz="2400" u="sng" dirty="0">
                <a:sym typeface="Arial"/>
              </a:rPr>
              <a:t> equilateri </a:t>
            </a:r>
            <a:r>
              <a:rPr lang="it" sz="2400" dirty="0">
                <a:sym typeface="Arial"/>
              </a:rPr>
              <a:t>che </a:t>
            </a:r>
            <a:r>
              <a:rPr lang="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equiangoli</a:t>
            </a:r>
            <a:r>
              <a:rPr lang="it" sz="2400" dirty="0">
                <a:sym typeface="Arial"/>
              </a:rPr>
              <a:t>.</a:t>
            </a:r>
            <a:endParaRPr sz="2400" dirty="0">
              <a:sym typeface="Arial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Font typeface="Arial"/>
              <a:buNone/>
              <a:defRPr/>
            </a:pPr>
            <a:r>
              <a:rPr lang="it" sz="2400" dirty="0">
                <a:sym typeface="Arial"/>
              </a:rPr>
              <a:t>In un </a:t>
            </a:r>
            <a:r>
              <a:rPr lang="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POLIGONO REGOLARE</a:t>
            </a:r>
            <a:r>
              <a:rPr lang="it" sz="2400" dirty="0">
                <a:sym typeface="Arial"/>
              </a:rPr>
              <a:t>, per calcolare il perimetro (</a:t>
            </a:r>
            <a:r>
              <a:rPr lang="it" sz="2400" b="1" dirty="0">
                <a:sym typeface="Arial"/>
              </a:rPr>
              <a:t>2p</a:t>
            </a:r>
            <a:r>
              <a:rPr lang="it" sz="2400" dirty="0">
                <a:sym typeface="Arial"/>
              </a:rPr>
              <a:t>), basta moltiplicare la misura di un lato per il numero di lati. </a:t>
            </a:r>
            <a:endParaRPr sz="2400" dirty="0">
              <a:sym typeface="Arial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/>
            </a:pPr>
            <a:r>
              <a:rPr lang="it" sz="2400" dirty="0">
                <a:sym typeface="Arial"/>
              </a:rPr>
              <a:t>Ad </a:t>
            </a:r>
            <a:r>
              <a:rPr lang="it" sz="2400" dirty="0">
                <a:highlight>
                  <a:srgbClr val="FFFF00"/>
                </a:highlight>
                <a:sym typeface="Arial"/>
              </a:rPr>
              <a:t>esempio</a:t>
            </a:r>
            <a:r>
              <a:rPr lang="it" sz="2400" dirty="0">
                <a:sym typeface="Arial"/>
              </a:rPr>
              <a:t>, se si vuole conoscere il perimetro di un esagono regolare che ha lato= 10cm si può effettuare la somma dei lati o semplicemente eseguire il prodotto tra il numero dei lati (6) e la lunghezza del lato (10). </a:t>
            </a:r>
            <a:endParaRPr sz="2400" dirty="0"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Diagonali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3500" y="1684708"/>
            <a:ext cx="3978434" cy="2620963"/>
          </a:xfrm>
          <a:prstGeom prst="rect">
            <a:avLst/>
          </a:prstGeom>
          <a:noFill/>
        </p:spPr>
      </p:pic>
      <p:sp>
        <p:nvSpPr>
          <p:cNvPr id="29699" name="Text Box 3"/>
          <p:cNvSpPr txBox="1">
            <a:spLocks noGrp="1"/>
          </p:cNvSpPr>
          <p:nvPr>
            <p:ph type="body" idx="1"/>
          </p:nvPr>
        </p:nvSpPr>
        <p:spPr>
          <a:xfrm>
            <a:off x="311150" y="881743"/>
            <a:ext cx="8521700" cy="963386"/>
          </a:xfr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ysDash"/>
          </a:ln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it-IT" sz="1800" dirty="0">
                <a:latin typeface="Arial" charset="0"/>
                <a:cs typeface="Arial" charset="0"/>
              </a:rPr>
              <a:t>In ogni poligono la </a:t>
            </a:r>
            <a:r>
              <a:rPr lang="it-IT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DIAGONALE</a:t>
            </a:r>
            <a:r>
              <a:rPr lang="it-IT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it-IT" sz="1800" dirty="0">
                <a:latin typeface="Arial" charset="0"/>
                <a:cs typeface="Arial" charset="0"/>
              </a:rPr>
              <a:t>è </a:t>
            </a:r>
            <a:r>
              <a:rPr lang="it-IT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il segmento che congiunge </a:t>
            </a:r>
          </a:p>
          <a:p>
            <a:pPr algn="ctr">
              <a:lnSpc>
                <a:spcPct val="150000"/>
              </a:lnSpc>
            </a:pPr>
            <a:r>
              <a:rPr lang="it-IT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DUE VERTICI NON CONSECUTIVI.</a:t>
            </a:r>
          </a:p>
          <a:p>
            <a:endParaRPr lang="it-IT" sz="1600" dirty="0">
              <a:latin typeface="Arial" charset="0"/>
              <a:cs typeface="Arial" charset="0"/>
            </a:endParaRPr>
          </a:p>
          <a:p>
            <a:endParaRPr lang="it-IT" dirty="0">
              <a:latin typeface="Arial" charset="0"/>
              <a:cs typeface="Arial" charset="0"/>
            </a:endParaRPr>
          </a:p>
          <a:p>
            <a:endParaRPr lang="it-IT" dirty="0">
              <a:latin typeface="Arial" charset="0"/>
              <a:cs typeface="Arial" charset="0"/>
            </a:endParaRPr>
          </a:p>
          <a:p>
            <a:endParaRPr lang="it-IT" dirty="0">
              <a:latin typeface="Arial" charset="0"/>
              <a:cs typeface="Arial" charset="0"/>
            </a:endParaRPr>
          </a:p>
          <a:p>
            <a:endParaRPr lang="it-IT" dirty="0">
              <a:latin typeface="Arial" charset="0"/>
              <a:cs typeface="Arial" charset="0"/>
            </a:endParaRPr>
          </a:p>
          <a:p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CB943D4-DD0C-4DED-890D-6F577E35AB10}"/>
              </a:ext>
            </a:extLst>
          </p:cNvPr>
          <p:cNvSpPr txBox="1"/>
          <p:nvPr/>
        </p:nvSpPr>
        <p:spPr>
          <a:xfrm>
            <a:off x="59871" y="125186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DIAGONALI DI UN POLIGONO</a:t>
            </a:r>
            <a:endPara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10E1167-8FBE-4E21-AB2E-0CA6253FC6F2}"/>
              </a:ext>
            </a:extLst>
          </p:cNvPr>
          <p:cNvSpPr txBox="1"/>
          <p:nvPr/>
        </p:nvSpPr>
        <p:spPr>
          <a:xfrm>
            <a:off x="311151" y="2094696"/>
            <a:ext cx="32501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Due vertici si dicono </a:t>
            </a:r>
            <a:r>
              <a:rPr lang="it-IT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CONSECUTIVI</a:t>
            </a: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dirty="0"/>
              <a:t>quando appartengono allo stesso lato.</a:t>
            </a:r>
          </a:p>
          <a:p>
            <a:pPr algn="ctr"/>
            <a:r>
              <a:rPr lang="it-IT" sz="2400" dirty="0"/>
              <a:t>Di conseguenza,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sono consecutivi </a:t>
            </a:r>
          </a:p>
          <a:p>
            <a:pPr algn="ctr"/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</a:t>
            </a:r>
            <a:r>
              <a:rPr lang="it-IT" sz="2400" dirty="0"/>
              <a:t>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</a:t>
            </a:r>
            <a:r>
              <a:rPr lang="it-IT" sz="2400" dirty="0"/>
              <a:t> condividono alcun lato.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E55745-216D-4892-B96F-1AB626FB8ECC}"/>
              </a:ext>
            </a:extLst>
          </p:cNvPr>
          <p:cNvSpPr txBox="1"/>
          <p:nvPr/>
        </p:nvSpPr>
        <p:spPr>
          <a:xfrm>
            <a:off x="4537295" y="4261757"/>
            <a:ext cx="3978434" cy="3077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BD e AC sono le diagonali del poligono ABCD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255963"/>
          </a:xfrm>
        </p:spPr>
        <p:txBody>
          <a:bodyPr/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COME CALCOLARE IL NUMERO DI DIAGONALI DI UN POLIGONO</a:t>
            </a:r>
          </a:p>
        </p:txBody>
      </p:sp>
      <p:pic>
        <p:nvPicPr>
          <p:cNvPr id="30729" name="Picture 9" descr="diagonali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218" y="1255963"/>
            <a:ext cx="4458582" cy="2706437"/>
          </a:xfrm>
        </p:spPr>
      </p:pic>
      <p:pic>
        <p:nvPicPr>
          <p:cNvPr id="30730" name="Picture 10" descr="diagonali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495800" y="2422070"/>
            <a:ext cx="4619993" cy="267244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376</Words>
  <Application>Microsoft Office PowerPoint</Application>
  <PresentationFormat>Presentazione su schermo (16:9)</PresentationFormat>
  <Paragraphs>39</Paragraphs>
  <Slides>9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I POLIGONI</vt:lpstr>
      <vt:lpstr>Elementi di un poligono: </vt:lpstr>
      <vt:lpstr>            CLASSIFICAZIONE DEI POLIGONI</vt:lpstr>
      <vt:lpstr>Presentazione standard di PowerPoint</vt:lpstr>
      <vt:lpstr>Presentazione standard di PowerPoint</vt:lpstr>
      <vt:lpstr>RELAZIONI TRA ANGOLI E LATI</vt:lpstr>
      <vt:lpstr>POLIGONI REGOLARI</vt:lpstr>
      <vt:lpstr>Presentazione standard di PowerPoint</vt:lpstr>
      <vt:lpstr>COME CALCOLARE IL NUMERO DI DIAGONALI DI UN POLIGONO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POLIGONI</dc:title>
  <cp:lastModifiedBy>Laura Bosisio</cp:lastModifiedBy>
  <cp:revision>5</cp:revision>
  <dcterms:modified xsi:type="dcterms:W3CDTF">2020-05-05T11:59:12Z</dcterms:modified>
</cp:coreProperties>
</file>