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4" r:id="rId19"/>
    <p:sldId id="275" r:id="rId20"/>
    <p:sldId id="273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58" y="48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71636f728_1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71636f728_1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482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71636f72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71636f72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71636f728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71636f728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71636f728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71636f728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71636f728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71636f728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71636f728_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71636f728_1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71636f728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71636f728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71636f728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71636f728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ematicamente.it/appunti/geometria-euclidea/criteri-congruenza-triangol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5508" y="1353065"/>
            <a:ext cx="3527854" cy="28282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83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 TRIANGOLI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-704336" y="1196989"/>
            <a:ext cx="6833286" cy="25451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</a:rPr>
              <a:t>Un </a:t>
            </a:r>
            <a:r>
              <a:rPr lang="it" sz="2400" b="1" u="sng" dirty="0">
                <a:solidFill>
                  <a:srgbClr val="000000"/>
                </a:solidFill>
                <a:highlight>
                  <a:srgbClr val="FFFF00"/>
                </a:highlight>
              </a:rPr>
              <a:t>TRIANGOLO</a:t>
            </a:r>
            <a:r>
              <a:rPr lang="it" sz="2400" b="1" dirty="0">
                <a:solidFill>
                  <a:srgbClr val="000000"/>
                </a:solidFill>
              </a:rPr>
              <a:t> è un </a:t>
            </a:r>
            <a:r>
              <a:rPr lang="it" sz="2400" b="1" u="sng" dirty="0">
                <a:solidFill>
                  <a:srgbClr val="000000"/>
                </a:solidFill>
              </a:rPr>
              <a:t>poligono</a:t>
            </a:r>
            <a:r>
              <a:rPr lang="it" sz="2400" b="1" dirty="0">
                <a:solidFill>
                  <a:srgbClr val="000000"/>
                </a:solidFill>
              </a:rPr>
              <a:t>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</a:rPr>
              <a:t>con </a:t>
            </a:r>
            <a:r>
              <a:rPr lang="it" sz="2400" b="1" u="sng" dirty="0">
                <a:solidFill>
                  <a:srgbClr val="000000"/>
                </a:solidFill>
                <a:highlight>
                  <a:srgbClr val="FFFF00"/>
                </a:highlight>
              </a:rPr>
              <a:t>TRE LATI </a:t>
            </a:r>
            <a:r>
              <a:rPr lang="it" sz="2400" b="1" dirty="0">
                <a:solidFill>
                  <a:srgbClr val="000000"/>
                </a:solidFill>
              </a:rPr>
              <a:t>(AB, CB, CA)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rgbClr val="000000"/>
                </a:solidFill>
              </a:rPr>
              <a:t>e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u="sng" dirty="0">
                <a:solidFill>
                  <a:srgbClr val="000000"/>
                </a:solidFill>
                <a:highlight>
                  <a:srgbClr val="FFFF00"/>
                </a:highlight>
              </a:rPr>
              <a:t>TRE ANGOLI INTERNI </a:t>
            </a:r>
            <a:r>
              <a:rPr lang="it" sz="2400" b="1" dirty="0">
                <a:solidFill>
                  <a:srgbClr val="000000"/>
                </a:solidFill>
              </a:rPr>
              <a:t>(α, β, γ).</a:t>
            </a:r>
            <a:endParaRPr sz="2400"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30" y="1226135"/>
            <a:ext cx="9058940" cy="26912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23812-02FD-48C1-A406-9DA0284B1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5"/>
            <a:ext cx="9144000" cy="572700"/>
          </a:xfrm>
        </p:spPr>
        <p:txBody>
          <a:bodyPr/>
          <a:lstStyle/>
          <a:p>
            <a:pPr algn="ctr"/>
            <a:r>
              <a:rPr lang="it-IT" sz="3200" u="sng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BISETTRICI E INCENTRO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C0400B-DAD8-423A-9FCD-CEBB9A1A7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762614"/>
            <a:ext cx="8997043" cy="3806261"/>
          </a:xfrm>
        </p:spPr>
        <p:txBody>
          <a:bodyPr/>
          <a:lstStyle/>
          <a:p>
            <a:pPr algn="just"/>
            <a:r>
              <a:rPr lang="it-IT" sz="2000" dirty="0">
                <a:solidFill>
                  <a:schemeClr val="tx1"/>
                </a:solidFill>
              </a:rPr>
              <a:t>Nel </a:t>
            </a:r>
            <a:r>
              <a:rPr lang="it-IT" sz="2000" b="1" dirty="0">
                <a:solidFill>
                  <a:schemeClr val="tx1"/>
                </a:solidFill>
              </a:rPr>
              <a:t>TRIANGOLO</a:t>
            </a:r>
            <a:r>
              <a:rPr lang="it-IT" sz="2000" dirty="0">
                <a:solidFill>
                  <a:schemeClr val="tx1"/>
                </a:solidFill>
              </a:rPr>
              <a:t>, come in qualsiasi altro poligono, la </a:t>
            </a:r>
            <a:r>
              <a:rPr lang="it-IT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BISETTRICE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una semiretta </a:t>
            </a:r>
            <a:r>
              <a:rPr lang="it-IT" sz="2000" dirty="0">
                <a:solidFill>
                  <a:schemeClr val="tx1"/>
                </a:solidFill>
              </a:rPr>
              <a:t>che ha 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origine</a:t>
            </a:r>
            <a:r>
              <a:rPr lang="it-IT" sz="2000" dirty="0">
                <a:solidFill>
                  <a:schemeClr val="tx1"/>
                </a:solidFill>
              </a:rPr>
              <a:t> in un suo 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vertice</a:t>
            </a:r>
            <a:r>
              <a:rPr lang="it-IT" sz="2000" dirty="0">
                <a:solidFill>
                  <a:schemeClr val="tx1"/>
                </a:solidFill>
              </a:rPr>
              <a:t> e 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l’angolo in due parti congruenti.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DF27D7E-BCF3-477D-8701-90E6651ECD31}"/>
              </a:ext>
            </a:extLst>
          </p:cNvPr>
          <p:cNvSpPr/>
          <p:nvPr/>
        </p:nvSpPr>
        <p:spPr>
          <a:xfrm>
            <a:off x="756137" y="2328980"/>
            <a:ext cx="4323907" cy="1631216"/>
          </a:xfrm>
          <a:prstGeom prst="rect">
            <a:avLst/>
          </a:prstGeom>
          <a:solidFill>
            <a:srgbClr val="FFFFCC"/>
          </a:solidFill>
          <a:ln w="412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it-IT" sz="2000" i="1" dirty="0"/>
              <a:t>Poiché un triangolo ha tre angoli, esso possiede sempre tre bisettrici.</a:t>
            </a:r>
          </a:p>
          <a:p>
            <a:pPr algn="ctr"/>
            <a:endParaRPr lang="it-IT" sz="2000" i="1" dirty="0"/>
          </a:p>
          <a:p>
            <a:pPr algn="ctr"/>
            <a:r>
              <a:rPr lang="it-IT" sz="2000" i="1" dirty="0"/>
              <a:t>Nell’esempio BD è bisettrice dell’angolo con vertice in B.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C4784081-7FD0-4605-8661-41B675ED5E56}"/>
              </a:ext>
            </a:extLst>
          </p:cNvPr>
          <p:cNvGrpSpPr/>
          <p:nvPr/>
        </p:nvGrpSpPr>
        <p:grpSpPr>
          <a:xfrm>
            <a:off x="5230587" y="1970314"/>
            <a:ext cx="3804556" cy="2410573"/>
            <a:chOff x="5683696" y="2768124"/>
            <a:chExt cx="2669014" cy="1600423"/>
          </a:xfrm>
        </p:grpSpPr>
        <p:pic>
          <p:nvPicPr>
            <p:cNvPr id="5" name="Immagine 4" descr="Immagine che contiene mappa&#10;&#10;Descrizione generata automaticamente">
              <a:extLst>
                <a:ext uri="{FF2B5EF4-FFF2-40B4-BE49-F238E27FC236}">
                  <a16:creationId xmlns:a16="http://schemas.microsoft.com/office/drawing/2014/main" id="{25EF85AA-8568-449F-929E-83B9367FF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94917" y="2768124"/>
              <a:ext cx="2457793" cy="1600423"/>
            </a:xfrm>
            <a:prstGeom prst="rect">
              <a:avLst/>
            </a:prstGeom>
          </p:spPr>
        </p:pic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16A779D-8113-49BA-B80B-D31B1E7AE0BB}"/>
                </a:ext>
              </a:extLst>
            </p:cNvPr>
            <p:cNvSpPr/>
            <p:nvPr/>
          </p:nvSpPr>
          <p:spPr>
            <a:xfrm>
              <a:off x="5683696" y="3006249"/>
              <a:ext cx="422442" cy="476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045823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Immagine che contiene testo, mappa&#10;&#10;Descrizione generata automaticamente">
            <a:extLst>
              <a:ext uri="{FF2B5EF4-FFF2-40B4-BE49-F238E27FC236}">
                <a16:creationId xmlns:a16="http://schemas.microsoft.com/office/drawing/2014/main" id="{FFF44389-A387-43C8-B499-25B280BF9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520" y="979251"/>
            <a:ext cx="3514796" cy="2124498"/>
          </a:xfrm>
          <a:prstGeom prst="rect">
            <a:avLst/>
          </a:prstGeom>
        </p:spPr>
      </p:pic>
      <p:grpSp>
        <p:nvGrpSpPr>
          <p:cNvPr id="7" name="Gruppo 6">
            <a:extLst>
              <a:ext uri="{FF2B5EF4-FFF2-40B4-BE49-F238E27FC236}">
                <a16:creationId xmlns:a16="http://schemas.microsoft.com/office/drawing/2014/main" id="{39B8BA85-735B-4B9C-AD97-5C181C9FA463}"/>
              </a:ext>
            </a:extLst>
          </p:cNvPr>
          <p:cNvGrpSpPr/>
          <p:nvPr/>
        </p:nvGrpSpPr>
        <p:grpSpPr>
          <a:xfrm>
            <a:off x="-196345" y="1842977"/>
            <a:ext cx="4938466" cy="2950895"/>
            <a:chOff x="4990025" y="2720798"/>
            <a:chExt cx="3596691" cy="2079154"/>
          </a:xfrm>
        </p:grpSpPr>
        <p:pic>
          <p:nvPicPr>
            <p:cNvPr id="8" name="Immagine 7" descr="Immagine che contiene testo, mappa, sedendo, pensile&#10;&#10;Descrizione generata automaticamente">
              <a:extLst>
                <a:ext uri="{FF2B5EF4-FFF2-40B4-BE49-F238E27FC236}">
                  <a16:creationId xmlns:a16="http://schemas.microsoft.com/office/drawing/2014/main" id="{927500AF-F6EC-46F4-93FA-B7F64D5CD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52893" y="2980423"/>
              <a:ext cx="2610214" cy="1819529"/>
            </a:xfrm>
            <a:prstGeom prst="rect">
              <a:avLst/>
            </a:prstGeom>
          </p:spPr>
        </p:pic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EF65089A-BBBD-4157-889A-865A9FB0FAE7}"/>
                </a:ext>
              </a:extLst>
            </p:cNvPr>
            <p:cNvSpPr/>
            <p:nvPr/>
          </p:nvSpPr>
          <p:spPr>
            <a:xfrm>
              <a:off x="5552893" y="2720798"/>
              <a:ext cx="3033823" cy="2797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9863CEA2-E455-43CE-95C1-A64FA42A8C92}"/>
                </a:ext>
              </a:extLst>
            </p:cNvPr>
            <p:cNvSpPr/>
            <p:nvPr/>
          </p:nvSpPr>
          <p:spPr>
            <a:xfrm>
              <a:off x="4990025" y="3000551"/>
              <a:ext cx="1120151" cy="472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D5C298-2ED1-4FB0-AE4C-624298BB7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005" y="343548"/>
            <a:ext cx="8846288" cy="3416400"/>
          </a:xfrm>
        </p:spPr>
        <p:txBody>
          <a:bodyPr/>
          <a:lstStyle/>
          <a:p>
            <a:pPr marL="11430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In un triangolo le </a:t>
            </a:r>
            <a:r>
              <a:rPr lang="it-IT" sz="2800" b="1" dirty="0">
                <a:solidFill>
                  <a:schemeClr val="tx1"/>
                </a:solidFill>
              </a:rPr>
              <a:t>bisettrici</a:t>
            </a:r>
            <a:r>
              <a:rPr lang="it-IT" sz="2800" dirty="0">
                <a:solidFill>
                  <a:schemeClr val="tx1"/>
                </a:solidFill>
              </a:rPr>
              <a:t> degli angoli </a:t>
            </a:r>
            <a:r>
              <a:rPr lang="it-IT" sz="2800" b="1" dirty="0">
                <a:solidFill>
                  <a:schemeClr val="tx1"/>
                </a:solidFill>
              </a:rPr>
              <a:t>si incontrano </a:t>
            </a:r>
            <a:r>
              <a:rPr lang="it-IT" sz="2800" dirty="0">
                <a:solidFill>
                  <a:schemeClr val="tx1"/>
                </a:solidFill>
              </a:rPr>
              <a:t>in un punto detto</a:t>
            </a:r>
            <a:r>
              <a:rPr lang="it-I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INCENTRO</a:t>
            </a:r>
            <a:r>
              <a:rPr lang="it-IT" sz="2800" dirty="0">
                <a:solidFill>
                  <a:schemeClr val="tx1"/>
                </a:solidFill>
                <a:highlight>
                  <a:srgbClr val="FFFFCC"/>
                </a:highlight>
              </a:rPr>
              <a:t>.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23A2987-9173-4039-9BBB-6AB210EAC955}"/>
              </a:ext>
            </a:extLst>
          </p:cNvPr>
          <p:cNvSpPr/>
          <p:nvPr/>
        </p:nvSpPr>
        <p:spPr>
          <a:xfrm>
            <a:off x="3629245" y="2977990"/>
            <a:ext cx="53800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/>
              <a:t>L’incentro è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equidistante</a:t>
            </a:r>
            <a:r>
              <a:rPr lang="it-IT" sz="2800" dirty="0"/>
              <a:t> dai lati; le distanze (IK, IG e IS) dell’incentro I dai lati sono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CONGRUENTI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231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90D665-E697-4424-B87A-850D82AF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29461"/>
            <a:ext cx="9144000" cy="605441"/>
          </a:xfrm>
        </p:spPr>
        <p:txBody>
          <a:bodyPr/>
          <a:lstStyle/>
          <a:p>
            <a:pPr marL="114300" indent="0" algn="ctr">
              <a:buNone/>
            </a:pPr>
            <a:r>
              <a:rPr lang="it-IT" sz="3200" dirty="0">
                <a:solidFill>
                  <a:schemeClr val="tx1"/>
                </a:solidFill>
              </a:rPr>
              <a:t>L’incentro è </a:t>
            </a:r>
            <a:r>
              <a:rPr lang="it-IT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sempre interno</a:t>
            </a:r>
            <a:r>
              <a:rPr lang="it-IT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 </a:t>
            </a:r>
            <a:r>
              <a:rPr lang="it-IT" sz="3200" dirty="0">
                <a:solidFill>
                  <a:schemeClr val="tx1"/>
                </a:solidFill>
              </a:rPr>
              <a:t>al triangolo.</a:t>
            </a:r>
          </a:p>
          <a:p>
            <a:pPr marL="114300" indent="0">
              <a:buNone/>
            </a:pPr>
            <a:endParaRPr lang="it-IT" dirty="0"/>
          </a:p>
        </p:txBody>
      </p:sp>
      <p:pic>
        <p:nvPicPr>
          <p:cNvPr id="7" name="Immagine 6" descr="Immagine che contiene sciando, uomo&#10;&#10;Descrizione generata automaticamente">
            <a:extLst>
              <a:ext uri="{FF2B5EF4-FFF2-40B4-BE49-F238E27FC236}">
                <a16:creationId xmlns:a16="http://schemas.microsoft.com/office/drawing/2014/main" id="{E9092CFB-CA9B-43B9-86F4-FF36A423E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23" y="1689097"/>
            <a:ext cx="8883553" cy="252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183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sciando, uomo&#10;&#10;Descrizione generata automaticamente">
            <a:extLst>
              <a:ext uri="{FF2B5EF4-FFF2-40B4-BE49-F238E27FC236}">
                <a16:creationId xmlns:a16="http://schemas.microsoft.com/office/drawing/2014/main" id="{98C5AE1B-DC3D-4E65-B5EE-4C5963529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9" y="2743152"/>
            <a:ext cx="4224058" cy="222141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F9D3B9B-A772-4D87-8AE7-F8518C934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25"/>
            <a:ext cx="9143999" cy="572700"/>
          </a:xfrm>
        </p:spPr>
        <p:txBody>
          <a:bodyPr/>
          <a:lstStyle/>
          <a:p>
            <a:pPr algn="ctr"/>
            <a:r>
              <a:rPr lang="it-IT" sz="3200" u="sng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MEDIANE E BARICENTRO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DE0973-7BC3-4F86-AA52-4D83EC6EE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716767"/>
            <a:ext cx="9144000" cy="2458823"/>
          </a:xfrm>
        </p:spPr>
        <p:txBody>
          <a:bodyPr/>
          <a:lstStyle/>
          <a:p>
            <a:r>
              <a:rPr lang="it-IT" sz="2200" dirty="0">
                <a:solidFill>
                  <a:schemeClr val="tx1"/>
                </a:solidFill>
              </a:rPr>
              <a:t>Dato un triangolo, se segniamo il punto medio di un lato e lo congiungiamo al vertice opposto, otteniamo un segmento che è la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mediana del triangolo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endParaRPr lang="it-IT" sz="2200" dirty="0">
              <a:solidFill>
                <a:schemeClr val="tx1"/>
              </a:solidFill>
            </a:endParaRPr>
          </a:p>
          <a:p>
            <a:r>
              <a:rPr lang="it-IT" sz="2200" dirty="0">
                <a:solidFill>
                  <a:schemeClr val="tx1"/>
                </a:solidFill>
              </a:rPr>
              <a:t>Per tracciare la mediana, individuare il punto medio del lato e congiungerlo al vertice opposto.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50D162-6806-4CE8-86CC-A4898504E33B}"/>
              </a:ext>
            </a:extLst>
          </p:cNvPr>
          <p:cNvSpPr txBox="1"/>
          <p:nvPr/>
        </p:nvSpPr>
        <p:spPr>
          <a:xfrm>
            <a:off x="726558" y="3393944"/>
            <a:ext cx="3760382" cy="1200329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Nel disegno sulla destra, il segmento BM è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MEDIANA</a:t>
            </a:r>
            <a:r>
              <a:rPr lang="it-IT" sz="2400" b="1" dirty="0"/>
              <a:t> </a:t>
            </a:r>
            <a:r>
              <a:rPr lang="it-IT" sz="2400" dirty="0"/>
              <a:t>del lato AC.</a:t>
            </a:r>
          </a:p>
        </p:txBody>
      </p:sp>
    </p:spTree>
    <p:extLst>
      <p:ext uri="{BB962C8B-B14F-4D97-AF65-F5344CB8AC3E}">
        <p14:creationId xmlns:p14="http://schemas.microsoft.com/office/powerpoint/2010/main" val="97560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D9C9FBF-A940-4787-BC2E-A8AE22BAC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625" y="2388149"/>
            <a:ext cx="4866849" cy="2683776"/>
          </a:xfrm>
          <a:prstGeom prst="rect">
            <a:avLst/>
          </a:prstGeom>
        </p:spPr>
      </p:pic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B2A9E3-BAC7-4ED6-B234-BBFE832C2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551" y="252251"/>
            <a:ext cx="8520600" cy="2086912"/>
          </a:xfrm>
        </p:spPr>
        <p:txBody>
          <a:bodyPr/>
          <a:lstStyle/>
          <a:p>
            <a:r>
              <a:rPr lang="it-IT" sz="2200" dirty="0">
                <a:solidFill>
                  <a:schemeClr val="tx1"/>
                </a:solidFill>
              </a:rPr>
              <a:t>Il triangolo, avendo tre lati, ha tre mediane che si incontrano in un punto chiamato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BARICENTRO</a:t>
            </a:r>
            <a:r>
              <a:rPr lang="it-IT" sz="2200" b="1" dirty="0">
                <a:solidFill>
                  <a:schemeClr val="tx1"/>
                </a:solidFill>
              </a:rPr>
              <a:t>.</a:t>
            </a:r>
          </a:p>
          <a:p>
            <a:pPr marL="114300" indent="0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r>
              <a:rPr lang="it-IT" sz="2200" dirty="0">
                <a:solidFill>
                  <a:schemeClr val="tx1"/>
                </a:solidFill>
              </a:rPr>
              <a:t>In ogni triangolo il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baricentro divide ciascuna mediana in due parti</a:t>
            </a:r>
            <a:r>
              <a:rPr lang="it-IT" sz="2200" dirty="0">
                <a:solidFill>
                  <a:schemeClr val="tx1"/>
                </a:solidFill>
              </a:rPr>
              <a:t> di cui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quella contenente il vertice è il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DOPPIO DELL’ALTRA</a:t>
            </a:r>
            <a:r>
              <a:rPr lang="it-IT" sz="2200" dirty="0">
                <a:solidFill>
                  <a:schemeClr val="tx1"/>
                </a:solidFill>
                <a:highlight>
                  <a:srgbClr val="FFFFCC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626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643BCB-DED6-4E5A-AA95-3D2F99307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93397"/>
            <a:ext cx="9144000" cy="1024277"/>
          </a:xfrm>
        </p:spPr>
        <p:txBody>
          <a:bodyPr/>
          <a:lstStyle/>
          <a:p>
            <a:pPr algn="ctr"/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baricentro, </a:t>
            </a:r>
            <a:r>
              <a:rPr lang="it-IT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l’incentro,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</a:t>
            </a:r>
            <a:r>
              <a:rPr lang="it-IT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SEMPRE INTERNO AL TRIANGOLO.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6827EB6-1C0C-44E2-AE6B-1C9953B11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5272"/>
            <a:ext cx="9101075" cy="246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98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27328A6-F256-4435-8EEA-118178626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5564" y="2762536"/>
            <a:ext cx="9251471" cy="238096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9B87CE1-8E56-434F-A358-40C3282E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65361"/>
            <a:ext cx="8520600" cy="572700"/>
          </a:xfrm>
        </p:spPr>
        <p:txBody>
          <a:bodyPr/>
          <a:lstStyle/>
          <a:p>
            <a:pPr algn="ctr"/>
            <a:r>
              <a:rPr lang="it-IT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 E CIRCOCENTRO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AF8943-088D-4DDD-AADA-23020923F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093" y="807453"/>
            <a:ext cx="8895907" cy="4211114"/>
          </a:xfrm>
        </p:spPr>
        <p:txBody>
          <a:bodyPr/>
          <a:lstStyle/>
          <a:p>
            <a:r>
              <a:rPr lang="it-IT" sz="2300" dirty="0">
                <a:solidFill>
                  <a:schemeClr val="tx1"/>
                </a:solidFill>
              </a:rPr>
              <a:t>In geometria </a:t>
            </a:r>
            <a:r>
              <a:rPr lang="it-IT" sz="2300" u="sng" dirty="0">
                <a:solidFill>
                  <a:schemeClr val="tx1"/>
                </a:solidFill>
              </a:rPr>
              <a:t>L'</a:t>
            </a:r>
            <a:r>
              <a:rPr lang="it-IT" sz="2300" b="1" u="sng" dirty="0">
                <a:solidFill>
                  <a:schemeClr val="tx1"/>
                </a:solidFill>
              </a:rPr>
              <a:t>ASSE DI UN SEGMENTO</a:t>
            </a:r>
            <a:r>
              <a:rPr lang="it-IT" sz="2300" u="sng" dirty="0">
                <a:solidFill>
                  <a:schemeClr val="tx1"/>
                </a:solidFill>
              </a:rPr>
              <a:t> </a:t>
            </a:r>
            <a:r>
              <a:rPr lang="it-IT" sz="2300" dirty="0">
                <a:solidFill>
                  <a:schemeClr val="tx1"/>
                </a:solidFill>
              </a:rPr>
              <a:t>o </a:t>
            </a:r>
            <a:r>
              <a:rPr lang="it-IT" sz="2300" b="1" u="sng" dirty="0">
                <a:solidFill>
                  <a:schemeClr val="tx1"/>
                </a:solidFill>
              </a:rPr>
              <a:t>ASSE DI UN LATO </a:t>
            </a:r>
            <a:r>
              <a:rPr lang="it-IT" sz="2300" dirty="0">
                <a:solidFill>
                  <a:schemeClr val="tx1"/>
                </a:solidFill>
              </a:rPr>
              <a:t>è la </a:t>
            </a:r>
            <a:r>
              <a:rPr lang="it-IT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retta perpendicolare al </a:t>
            </a:r>
            <a:r>
              <a:rPr lang="it-IT" sz="2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segmento</a:t>
            </a:r>
            <a:r>
              <a:rPr lang="it-IT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it-IT" sz="2300" dirty="0">
                <a:solidFill>
                  <a:schemeClr val="tx1"/>
                </a:solidFill>
              </a:rPr>
              <a:t>che passa per il suo </a:t>
            </a:r>
            <a:r>
              <a:rPr lang="it-IT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 medio</a:t>
            </a:r>
            <a:r>
              <a:rPr lang="it-IT" sz="2300" dirty="0">
                <a:solidFill>
                  <a:schemeClr val="tx1"/>
                </a:solidFill>
              </a:rPr>
              <a:t>.</a:t>
            </a:r>
          </a:p>
          <a:p>
            <a:endParaRPr lang="it-IT" sz="1200" dirty="0">
              <a:solidFill>
                <a:schemeClr val="tx1"/>
              </a:solidFill>
            </a:endParaRPr>
          </a:p>
          <a:p>
            <a:r>
              <a:rPr lang="it-IT" sz="2300" dirty="0">
                <a:solidFill>
                  <a:schemeClr val="tx1"/>
                </a:solidFill>
              </a:rPr>
              <a:t>L'asse di un segmento si può definire come il </a:t>
            </a:r>
            <a:r>
              <a:rPr lang="it-IT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luogo dei punti che hanno uguale distanza dai due estremi del segmento.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9A348E9-0D60-4940-BB45-47834DBEFA7F}"/>
              </a:ext>
            </a:extLst>
          </p:cNvPr>
          <p:cNvSpPr/>
          <p:nvPr/>
        </p:nvSpPr>
        <p:spPr>
          <a:xfrm>
            <a:off x="-209680" y="4013947"/>
            <a:ext cx="5143187" cy="850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BBAF17-04AE-4F15-B3D8-A93185766BDC}"/>
              </a:ext>
            </a:extLst>
          </p:cNvPr>
          <p:cNvSpPr txBox="1"/>
          <p:nvPr/>
        </p:nvSpPr>
        <p:spPr>
          <a:xfrm>
            <a:off x="460745" y="3734999"/>
            <a:ext cx="4777562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Nel Triangolo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</a:t>
            </a:r>
            <a:r>
              <a:rPr lang="it-IT" sz="2000" dirty="0"/>
              <a:t>, </a:t>
            </a:r>
            <a:r>
              <a:rPr lang="it-IT" sz="2000" b="1" dirty="0"/>
              <a:t>M</a:t>
            </a:r>
            <a:r>
              <a:rPr lang="it-IT" sz="2000" dirty="0"/>
              <a:t> è il punto medio del lato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it-IT" sz="2000" dirty="0"/>
              <a:t>e </a:t>
            </a:r>
            <a:r>
              <a:rPr lang="it-IT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it-IT" sz="2000" dirty="0"/>
              <a:t>è l’</a:t>
            </a:r>
            <a:r>
              <a:rPr lang="it-IT" sz="2000" b="1" dirty="0"/>
              <a:t>ASSE</a:t>
            </a:r>
            <a:r>
              <a:rPr lang="it-IT" sz="2000" dirty="0"/>
              <a:t> del lato.</a:t>
            </a:r>
          </a:p>
        </p:txBody>
      </p:sp>
    </p:spTree>
    <p:extLst>
      <p:ext uri="{BB962C8B-B14F-4D97-AF65-F5344CB8AC3E}">
        <p14:creationId xmlns:p14="http://schemas.microsoft.com/office/powerpoint/2010/main" val="3060917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oggetto, sedendo, filo, bianco&#10;&#10;Descrizione generata automaticamente">
            <a:extLst>
              <a:ext uri="{FF2B5EF4-FFF2-40B4-BE49-F238E27FC236}">
                <a16:creationId xmlns:a16="http://schemas.microsoft.com/office/drawing/2014/main" id="{FA7FEC7D-3425-4674-B42D-155202799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795" y="92149"/>
            <a:ext cx="4913048" cy="4500429"/>
          </a:xfrm>
          <a:prstGeom prst="rect">
            <a:avLst/>
          </a:prstGeom>
        </p:spPr>
      </p:pic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7A968B-B201-4BDB-AA07-35AAFE219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021" y="230985"/>
            <a:ext cx="5677974" cy="4737963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</a:rPr>
              <a:t>Il triangolo, avendo tre lati, ha tre assi che si incontrano in un punto chiamato </a:t>
            </a:r>
            <a:r>
              <a:rPr lang="it-I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CIRCOCENTRO.</a:t>
            </a:r>
          </a:p>
          <a:p>
            <a:endParaRPr lang="it-IT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CC"/>
              </a:highlight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 Il circocentro è sempre </a:t>
            </a:r>
            <a:r>
              <a:rPr lang="it-I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EQUIDISTANTE</a:t>
            </a:r>
            <a:r>
              <a:rPr lang="it-IT" sz="2400" dirty="0">
                <a:solidFill>
                  <a:schemeClr val="tx1"/>
                </a:solidFill>
              </a:rPr>
              <a:t> dai vertici del triangolo.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r>
              <a:rPr lang="it-IT" sz="2400" dirty="0">
                <a:solidFill>
                  <a:schemeClr val="tx1"/>
                </a:solidFill>
              </a:rPr>
              <a:t>Il circocentro può essere</a:t>
            </a:r>
            <a:r>
              <a:rPr lang="it-IT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INTERNO</a:t>
            </a:r>
            <a:r>
              <a:rPr lang="it-IT" sz="2400" dirty="0">
                <a:solidFill>
                  <a:schemeClr val="tx1"/>
                </a:solidFill>
              </a:rPr>
              <a:t>, </a:t>
            </a:r>
            <a:r>
              <a:rPr lang="it-IT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ESTERNO </a:t>
            </a:r>
            <a:r>
              <a:rPr lang="it-IT" sz="2400" dirty="0">
                <a:solidFill>
                  <a:schemeClr val="tx1"/>
                </a:solidFill>
              </a:rPr>
              <a:t>o può coincidere con il punto medio dell’ipotenusa. </a:t>
            </a:r>
          </a:p>
        </p:txBody>
      </p:sp>
    </p:spTree>
    <p:extLst>
      <p:ext uri="{BB962C8B-B14F-4D97-AF65-F5344CB8AC3E}">
        <p14:creationId xmlns:p14="http://schemas.microsoft.com/office/powerpoint/2010/main" val="974044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50DD576-2790-4667-A8EE-548A03E80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689" y="588336"/>
            <a:ext cx="9332929" cy="432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8757" y="1507524"/>
            <a:ext cx="3285997" cy="257638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6883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 TRIANGOLI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05032" y="610043"/>
            <a:ext cx="5733536" cy="4326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1800" dirty="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000000"/>
                </a:solidFill>
              </a:rPr>
              <a:t>NEL TRIANGOLO NON ESISTONO DIAGONALI.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000000"/>
                </a:solidFill>
              </a:rPr>
              <a:t>IL TRIANGOLO È UNA STRUTTURA RIGIDA E INDEFORMABILE.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dirty="0">
              <a:solidFill>
                <a:srgbClr val="000000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UN TRIANGOLO: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000000"/>
                </a:solidFill>
              </a:rPr>
              <a:t>• ogni lato è minore della somma degli altri due;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rgbClr val="000000"/>
                </a:solidFill>
              </a:rPr>
              <a:t>• il perimetro è la somma dei tre lati; 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rgbClr val="000000"/>
                </a:solidFill>
              </a:rPr>
              <a:t>• la somma degli angoli esterni è 360°; 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rgbClr val="000000"/>
                </a:solidFill>
              </a:rPr>
              <a:t>• la somma degli angoli interni è </a:t>
            </a:r>
            <a:r>
              <a:rPr lang="it" sz="1800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it" sz="1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>
                <a:solidFill>
                  <a:srgbClr val="000000"/>
                </a:solidFill>
              </a:rPr>
              <a:t>   </a:t>
            </a:r>
            <a:r>
              <a:rPr lang="it" sz="18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it" sz="1800" dirty="0">
                <a:solidFill>
                  <a:srgbClr val="000000"/>
                </a:solidFill>
              </a:rPr>
              <a:t>Si = (3 – 2) × 180°= 180°; quindi α + β + γ = 180° 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9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mappa, testo&#10;&#10;Descrizione generata automaticamente">
            <a:extLst>
              <a:ext uri="{FF2B5EF4-FFF2-40B4-BE49-F238E27FC236}">
                <a16:creationId xmlns:a16="http://schemas.microsoft.com/office/drawing/2014/main" id="{26E6BEA5-8FD3-4D53-84D6-96CCE3CC5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510" y="1636316"/>
            <a:ext cx="5215490" cy="3423666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6326219E-CE51-4001-A313-8ABB9C2AF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83518"/>
            <a:ext cx="8520600" cy="572700"/>
          </a:xfrm>
        </p:spPr>
        <p:txBody>
          <a:bodyPr/>
          <a:lstStyle/>
          <a:p>
            <a:pPr algn="ctr"/>
            <a:r>
              <a:rPr lang="it-IT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PUNTI NOTEVOLI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7D6E7C-CE50-4A66-BBFF-A917B1969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584" y="769703"/>
            <a:ext cx="8520600" cy="3416400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</a:rPr>
              <a:t>Ortocentro, incentro, baricentro e circocentro sono quindi i </a:t>
            </a:r>
            <a:r>
              <a:rPr lang="it-IT" sz="24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PUNTI NOTEVOLI </a:t>
            </a:r>
            <a:r>
              <a:rPr lang="it-IT" sz="2400" dirty="0">
                <a:solidFill>
                  <a:schemeClr val="tx1"/>
                </a:solidFill>
              </a:rPr>
              <a:t>di un triangolo. </a:t>
            </a:r>
          </a:p>
          <a:p>
            <a:pPr marL="11430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E300E1-99C3-4FF4-ACE6-6121970AF4BB}"/>
              </a:ext>
            </a:extLst>
          </p:cNvPr>
          <p:cNvSpPr txBox="1"/>
          <p:nvPr/>
        </p:nvSpPr>
        <p:spPr>
          <a:xfrm>
            <a:off x="311700" y="1991832"/>
            <a:ext cx="3338624" cy="2616614"/>
          </a:xfrm>
          <a:prstGeom prst="rect">
            <a:avLst/>
          </a:prstGeom>
          <a:noFill/>
          <a:ln w="41275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NEL TRIANGOLO ISOSCELE I PUNTI NOTEVOLI APPARTENGONO ALL’ALTEZZA RELATIVA ALLA BASE, INVECE NEL TRIANGOLO EQUILATERO COINCIDONO IN UN PUNTO CHE È IL CENTRO DEL TRIANGOLO EQUILATERO.</a:t>
            </a:r>
          </a:p>
        </p:txBody>
      </p:sp>
    </p:spTree>
    <p:extLst>
      <p:ext uri="{BB962C8B-B14F-4D97-AF65-F5344CB8AC3E}">
        <p14:creationId xmlns:p14="http://schemas.microsoft.com/office/powerpoint/2010/main" val="1864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0" y="19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CLASSIFICAZIONE DEI TRIANGOLI </a:t>
            </a:r>
            <a:endParaRPr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0" y="574625"/>
            <a:ext cx="9144000" cy="5256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t-IT" b="1" dirty="0"/>
              <a:t>I TRIANGOLI VENGONO CLASSIFICATI IN TRE CATEGORIE IN BASE ALLA LUNGHEZZA DEI LATI:</a:t>
            </a: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437" y="1599532"/>
            <a:ext cx="7923125" cy="354204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E515B6C8-2E62-4462-A2FD-AB97C4BF478C}"/>
              </a:ext>
            </a:extLst>
          </p:cNvPr>
          <p:cNvSpPr/>
          <p:nvPr/>
        </p:nvSpPr>
        <p:spPr>
          <a:xfrm>
            <a:off x="6350558" y="1280506"/>
            <a:ext cx="2195565" cy="35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0" y="19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CLASSIFICAZIONE DEI TRIANGOLI</a:t>
            </a:r>
            <a:endParaRPr lang="it-IT" sz="4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1013" y="803764"/>
            <a:ext cx="7329907" cy="41925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0" y="904351"/>
            <a:ext cx="368774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rgbClr val="000000"/>
                </a:solidFill>
              </a:rPr>
              <a:t>Rispetto ai lati e agli angoli esistono altri tipi di triangoli,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rgbClr val="000000"/>
                </a:solidFill>
              </a:rPr>
              <a:t>tra cui:</a:t>
            </a:r>
            <a:endParaRPr b="1" dirty="0">
              <a:solidFill>
                <a:srgbClr val="000000"/>
              </a:solidFill>
            </a:endParaRPr>
          </a:p>
          <a:p>
            <a:pPr lvl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scaleno acutangolo </a:t>
            </a:r>
            <a:endParaRPr dirty="0">
              <a:solidFill>
                <a:srgbClr val="00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scaleno rettangolo </a:t>
            </a:r>
            <a:endParaRPr dirty="0">
              <a:solidFill>
                <a:srgbClr val="00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scaleno ottusangolo</a:t>
            </a:r>
            <a:endParaRPr dirty="0">
              <a:solidFill>
                <a:srgbClr val="00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isoscele acutangolo </a:t>
            </a:r>
            <a:endParaRPr dirty="0">
              <a:solidFill>
                <a:srgbClr val="00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isoscele rettangolo </a:t>
            </a:r>
            <a:endParaRPr dirty="0">
              <a:solidFill>
                <a:srgbClr val="00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it" dirty="0">
                <a:solidFill>
                  <a:srgbClr val="000000"/>
                </a:solidFill>
              </a:rPr>
              <a:t>triangolo isoscele ottusangolo 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2050" name="Picture 2" descr="Geometria piana - Triangoli - Studia ed esercitati">
            <a:extLst>
              <a:ext uri="{FF2B5EF4-FFF2-40B4-BE49-F238E27FC236}">
                <a16:creationId xmlns:a16="http://schemas.microsoft.com/office/drawing/2014/main" id="{4964AE02-79E9-4F81-9106-BB7F8844F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35" y="1243692"/>
            <a:ext cx="5083400" cy="285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0" y="19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PUNTI NOTEVOLI DEI TRIANGOLI</a:t>
            </a: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0" y="619912"/>
            <a:ext cx="9144000" cy="45235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I punti notevoli dei </a:t>
            </a:r>
            <a:r>
              <a:rPr lang="it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TRIANGOLI</a:t>
            </a: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 sono punti particolari, in cui si incontrano alcune rette o semirette o segmenti altrettanto particolari. Questi punti assumono nomi diversi in base alle rette che li caratterizzano.</a:t>
            </a:r>
            <a:endParaRPr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rgbClr val="000000"/>
                </a:solidFill>
                <a:highlight>
                  <a:srgbClr val="FFFF00"/>
                </a:highlight>
              </a:rPr>
              <a:t>ORTOCENTRO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: Punto di incontro delle </a:t>
            </a: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tre altezze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, segmenti perpendicolari condotti da un vertice al lato opposto. 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rgbClr val="000000"/>
                </a:solidFill>
                <a:highlight>
                  <a:srgbClr val="00FF00"/>
                </a:highlight>
              </a:rPr>
              <a:t>INCENTRO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: Punto di incontro delle </a:t>
            </a: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tre bisettrici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, semirette che dividono gli angoli in due parti congruenti.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rgbClr val="000000"/>
                </a:solidFill>
                <a:highlight>
                  <a:srgbClr val="00FFFF"/>
                </a:highlight>
              </a:rPr>
              <a:t>BARICENTRO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: Punto di incontro delle </a:t>
            </a: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tre mediane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, segmenti che congiungono un vertice con il punto medio del lato opposto.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dirty="0">
                <a:solidFill>
                  <a:srgbClr val="000000"/>
                </a:solidFill>
                <a:highlight>
                  <a:srgbClr val="FF00FF"/>
                </a:highlight>
              </a:rPr>
              <a:t>CIRCOCENTRO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: Punto di incontro dei </a:t>
            </a:r>
            <a:r>
              <a:rPr lang="it" b="1" dirty="0">
                <a:solidFill>
                  <a:srgbClr val="000000"/>
                </a:solidFill>
                <a:highlight>
                  <a:srgbClr val="FFFFFF"/>
                </a:highlight>
              </a:rPr>
              <a:t>tre assi</a:t>
            </a:r>
            <a:r>
              <a:rPr lang="it" dirty="0">
                <a:solidFill>
                  <a:srgbClr val="000000"/>
                </a:solidFill>
                <a:highlight>
                  <a:srgbClr val="FFFFFF"/>
                </a:highlight>
              </a:rPr>
              <a:t>, segmenti perpendicolari passanti per il punto medio di ogni lato.</a:t>
            </a:r>
            <a:endParaRPr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0" y="19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ALTEZZE E ORTOCENTRO</a:t>
            </a: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207145" y="763960"/>
            <a:ext cx="8520600" cy="7931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t" sz="2000" dirty="0">
                <a:solidFill>
                  <a:srgbClr val="000000"/>
                </a:solidFill>
              </a:rPr>
              <a:t>In un triangolo il segmento perpendicolare che congiunge un vertice con il lato opposto (o il suo prolungamento) si dice </a:t>
            </a:r>
            <a:r>
              <a:rPr lang="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ALTEZZA</a:t>
            </a:r>
            <a:r>
              <a:rPr lang="it" dirty="0">
                <a:solidFill>
                  <a:srgbClr val="000000"/>
                </a:solidFill>
              </a:rPr>
              <a:t>. 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4605" y="2331133"/>
            <a:ext cx="4270751" cy="251054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588644" y="2064027"/>
            <a:ext cx="3451609" cy="2510547"/>
          </a:xfrm>
          <a:prstGeom prst="rect">
            <a:avLst/>
          </a:prstGeom>
          <a:solidFill>
            <a:schemeClr val="bg1">
              <a:lumMod val="95000"/>
            </a:schemeClr>
          </a:solidFill>
          <a:ln w="41275">
            <a:solidFill>
              <a:srgbClr val="00B0F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/>
              <a:t>Nel disegno a destra è stato tracciato il </a:t>
            </a:r>
            <a:r>
              <a:rPr lang="it-IT" sz="2000" b="1" dirty="0"/>
              <a:t>segmento CH </a:t>
            </a:r>
            <a:r>
              <a:rPr lang="it-IT" sz="2000" dirty="0"/>
              <a:t>che congiunge perpendicolarmente il vertice C con il lato opposto AB.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/>
              <a:t>Il segmento </a:t>
            </a:r>
            <a:r>
              <a:rPr lang="it-IT" sz="2000" b="1" dirty="0"/>
              <a:t>CH</a:t>
            </a:r>
            <a:r>
              <a:rPr lang="it-IT" sz="2000" dirty="0"/>
              <a:t> è l’</a:t>
            </a:r>
            <a:r>
              <a:rPr lang="it-IT" sz="2000" b="1" dirty="0"/>
              <a:t>altezza</a:t>
            </a:r>
            <a:r>
              <a:rPr lang="it-IT" sz="2000" dirty="0"/>
              <a:t> relativa alla </a:t>
            </a:r>
            <a:r>
              <a:rPr lang="it-IT" sz="2000" b="1" dirty="0"/>
              <a:t>base AB</a:t>
            </a:r>
            <a:r>
              <a:rPr lang="it-IT" sz="2000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58864" y="624881"/>
            <a:ext cx="2813539" cy="389373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B0F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it" dirty="0">
                <a:solidFill>
                  <a:srgbClr val="000000"/>
                </a:solidFill>
              </a:rPr>
              <a:t>In questo caso l’altezza “cade” esternamente al triangolo. Per tracciarla bisogna prolungare il lato AB e poi tracciare il segmento perpendicolare condotto da C. Anche in questo caso CH si dice </a:t>
            </a:r>
            <a:r>
              <a:rPr lang="it" b="1" dirty="0">
                <a:solidFill>
                  <a:srgbClr val="000000"/>
                </a:solidFill>
              </a:rPr>
              <a:t>altezza</a:t>
            </a:r>
            <a:r>
              <a:rPr lang="it" dirty="0">
                <a:solidFill>
                  <a:srgbClr val="000000"/>
                </a:solidFill>
              </a:rPr>
              <a:t> relativa alla base AB e H è il piede dell’altezza.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5642" y="1120918"/>
            <a:ext cx="6129494" cy="2708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23786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ALTEZZE</a:t>
            </a:r>
            <a:r>
              <a:rPr lang="it" dirty="0">
                <a:solidFill>
                  <a:srgbClr val="000000"/>
                </a:solidFill>
              </a:rPr>
              <a:t> di un triangolo si incontrano in un unico punto detto </a:t>
            </a:r>
            <a:r>
              <a:rPr lang="it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ORTOCENTRO</a:t>
            </a:r>
            <a:r>
              <a:rPr lang="it" b="1" dirty="0">
                <a:solidFill>
                  <a:srgbClr val="000000"/>
                </a:solidFill>
              </a:rPr>
              <a:t>. </a:t>
            </a:r>
            <a:r>
              <a:rPr lang="it" dirty="0">
                <a:solidFill>
                  <a:srgbClr val="000000"/>
                </a:solidFill>
              </a:rPr>
              <a:t>L’ortocentro è un punto interno, esterno o coincidente con un vertice.</a:t>
            </a:r>
            <a:endParaRPr dirty="0">
              <a:solidFill>
                <a:srgbClr val="000000"/>
              </a:solidFill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dirty="0">
                <a:solidFill>
                  <a:srgbClr val="000000"/>
                </a:solidFill>
              </a:rPr>
              <a:t>Poiché ogni lato può essere considerato una base, </a:t>
            </a:r>
            <a:r>
              <a:rPr lang="it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TRIANGOLO HA TRE ALTEZZE </a:t>
            </a:r>
            <a:r>
              <a:rPr lang="it" dirty="0">
                <a:solidFill>
                  <a:srgbClr val="000000"/>
                </a:solidFill>
              </a:rPr>
              <a:t>che si incontrano in un punto di intersezione detto</a:t>
            </a:r>
            <a:r>
              <a:rPr lang="it" b="1" dirty="0">
                <a:solidFill>
                  <a:srgbClr val="000000"/>
                </a:solidFill>
              </a:rPr>
              <a:t> </a:t>
            </a:r>
            <a:r>
              <a:rPr lang="it" b="1" u="sng" dirty="0">
                <a:solidFill>
                  <a:srgbClr val="000000"/>
                </a:solidFill>
              </a:rPr>
              <a:t>ortocentro</a:t>
            </a:r>
            <a:r>
              <a:rPr lang="it" dirty="0">
                <a:solidFill>
                  <a:srgbClr val="000000"/>
                </a:solidFill>
              </a:rPr>
              <a:t>. A seconda del triangolo l’</a:t>
            </a:r>
            <a:r>
              <a:rPr lang="it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ortocentro</a:t>
            </a:r>
            <a:r>
              <a:rPr lang="it" dirty="0">
                <a:solidFill>
                  <a:srgbClr val="000000"/>
                </a:solidFill>
              </a:rPr>
              <a:t> può essere</a:t>
            </a:r>
            <a:r>
              <a:rPr lang="it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INTERNO</a:t>
            </a:r>
            <a:r>
              <a:rPr lang="it" dirty="0">
                <a:solidFill>
                  <a:srgbClr val="000000"/>
                </a:solidFill>
              </a:rPr>
              <a:t>, </a:t>
            </a:r>
            <a:r>
              <a:rPr lang="it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COINCIDENTE</a:t>
            </a:r>
            <a:r>
              <a:rPr lang="it" dirty="0">
                <a:solidFill>
                  <a:srgbClr val="000000"/>
                </a:solidFill>
              </a:rPr>
              <a:t> con un vertice o </a:t>
            </a:r>
            <a:r>
              <a:rPr lang="it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ESTERNO</a:t>
            </a:r>
            <a:r>
              <a:rPr lang="it" dirty="0">
                <a:solidFill>
                  <a:srgbClr val="000000"/>
                </a:solidFill>
              </a:rPr>
              <a:t> al triangolo.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1026" name="Picture 2" descr="Ortocentro, incentro, baricentro, circocentro, excentro di un ...">
            <a:extLst>
              <a:ext uri="{FF2B5EF4-FFF2-40B4-BE49-F238E27FC236}">
                <a16:creationId xmlns:a16="http://schemas.microsoft.com/office/drawing/2014/main" id="{176C7600-CAC5-409E-BD83-90510FAFD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4" y="1982659"/>
            <a:ext cx="4406201" cy="305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835</Words>
  <Application>Microsoft Office PowerPoint</Application>
  <PresentationFormat>Presentazione su schermo (16:9)</PresentationFormat>
  <Paragraphs>71</Paragraphs>
  <Slides>20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Arial Black</vt:lpstr>
      <vt:lpstr>Simple Light</vt:lpstr>
      <vt:lpstr>I TRIANGOLI</vt:lpstr>
      <vt:lpstr>I TRIANGOLI</vt:lpstr>
      <vt:lpstr>CLASSIFICAZIONE DEI TRIANGOLI </vt:lpstr>
      <vt:lpstr>CLASSIFICAZIONE DEI TRIANGOLI</vt:lpstr>
      <vt:lpstr>Presentazione standard di PowerPoint</vt:lpstr>
      <vt:lpstr>PUNTI NOTEVOLI DEI TRIANGOLI</vt:lpstr>
      <vt:lpstr>ALTEZZE E ORTOCENTRO</vt:lpstr>
      <vt:lpstr>Presentazione standard di PowerPoint</vt:lpstr>
      <vt:lpstr>Presentazione standard di PowerPoint</vt:lpstr>
      <vt:lpstr>Presentazione standard di PowerPoint</vt:lpstr>
      <vt:lpstr>BISETTRICI E INCENTRO</vt:lpstr>
      <vt:lpstr>Presentazione standard di PowerPoint</vt:lpstr>
      <vt:lpstr>Presentazione standard di PowerPoint</vt:lpstr>
      <vt:lpstr>MEDIANE E BARICENTRO</vt:lpstr>
      <vt:lpstr>Presentazione standard di PowerPoint</vt:lpstr>
      <vt:lpstr>Presentazione standard di PowerPoint</vt:lpstr>
      <vt:lpstr>ASSI E CIRCOCENTRO</vt:lpstr>
      <vt:lpstr>Presentazione standard di PowerPoint</vt:lpstr>
      <vt:lpstr>Presentazione standard di PowerPoint</vt:lpstr>
      <vt:lpstr>I PUNTI NOTEVOLI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TRIANGOLI</dc:title>
  <dc:creator>Francesco</dc:creator>
  <cp:lastModifiedBy>Laura Bosisio</cp:lastModifiedBy>
  <cp:revision>19</cp:revision>
  <dcterms:modified xsi:type="dcterms:W3CDTF">2020-05-18T11:20:13Z</dcterms:modified>
</cp:coreProperties>
</file>