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5" r:id="rId4"/>
    <p:sldId id="259" r:id="rId5"/>
    <p:sldId id="267" r:id="rId6"/>
    <p:sldId id="260" r:id="rId7"/>
    <p:sldId id="263" r:id="rId8"/>
    <p:sldId id="261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72" d="100"/>
          <a:sy n="72" d="100"/>
        </p:scale>
        <p:origin x="892" y="8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00AB6-4C26-492E-8E79-DEC7752EF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DC5AB5-A672-4A6F-9FE0-53CEDC9A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E0505-9ED3-4704-8DBE-B973DA56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CA4FC6-D570-4FB5-BBE2-11218DFD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AE6224-A413-4935-A2A4-AF3E5ED4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2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2C20F-31ED-4B0E-A091-9DBEEFDC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351D10-1E65-4314-A60F-395B9B776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EC179A-6EEB-4DBA-A71D-008A107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A66A8F-8B80-4593-A319-E349E4E6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54BB50-D0AB-442A-A75C-359D4ED0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5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5914C9-4CEC-432B-AF9F-B608381D2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0A5EB9-F274-4DD4-9FE5-0C3EFDA1F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09DC7B-F62D-488E-A886-4727F8FE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A3F1D7-805C-46CB-AE19-1743238E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601ED6-E9F1-47A1-A1BA-878FA10B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17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B3355-7D75-4D1B-951B-299D864A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192DBD-6BE1-4705-AC72-11D9DBA7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91D69C-42EF-40F1-8F88-B06EA280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A829B1-812B-4B04-8D7F-93E611C6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6151A-45AA-456E-85FF-66C469FA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60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E0C1C-43AC-4809-993B-5EB27179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BBB92D-B1C4-4314-97DE-D017AF822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E713A2-D402-4509-9A00-8BA89BFD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72BF7A-01A9-4BB5-B4D2-C80DFA04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5AC490-2008-4F1A-9592-21D79DAF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61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FFBAB-5B3B-480D-B77D-31A01894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33BD92-8A03-453E-A6E1-6C3FE6D24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2B83E1-2FC7-4DDF-AF5D-16735756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C45ABD-B760-4238-A1D5-F39386E9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64ACEF-C914-43B6-B18B-639CFB5A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F61AB5-C743-4D36-86FC-77657CA0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93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FF5D3-5775-44D6-AB9B-506EC060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729E04-55A9-45D8-9674-D7AF75DCF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422B8A-BA90-40E0-8A6A-849F67ABD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7860196-AA99-4FC5-8297-1C31E77BF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0AB1AF-2F71-4B34-AE70-972887500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E675ED-AB66-4BDA-BED1-ACDC053F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A93724B-ED2F-4E21-95A4-1FCCA636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437271-FF6B-4D2B-9C39-46159A01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57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63236-0983-4B83-ABAD-50DD9FA3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F41C41-2448-4C16-B7CF-E32BE576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DA9745-81D7-49EF-96E1-6B348981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DCE2AE-A517-4029-80F2-09D20ADF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95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1A0B48B-862D-478F-B7BF-2893D2A2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C03926-610B-4B74-AC5D-8E1A1F69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9E0AFA-3B06-4845-9B71-B9C49825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48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D09E4-8D43-4C30-B695-BFAC399D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1AECA-0140-4B3F-BC74-FEECAA38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AEE694-F8D9-4221-B676-7FF86FCAA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F616D7-E2CC-4384-8363-C52475AF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507627-CFA3-438A-8720-C4CC8D13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8147CD-B544-480C-B35D-6A004C03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04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791AB-E92E-4380-9022-592CB07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4EBABA-C7F4-45FF-B433-F17BA110F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D25E0B-F14B-4A17-82A0-245BA2558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373F42-D4A8-4D99-9A36-330D5CF7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8839F7-C988-446F-8502-C1BD536F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05EB57-4B8F-4F47-837D-5EB9003E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309924-0B50-43AE-AF26-921B7784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696D95-E909-4888-93A4-5884FC19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DC04F3-2F01-424F-9B56-75EAD9369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AED3-60C5-42B4-B417-2FA9E3BA2489}" type="datetimeFigureOut">
              <a:rPr lang="it-IT" smtClean="0"/>
              <a:t>04/06/2020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EC2944-9BFE-4C3B-95DC-013924F01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C0ED6A-1E3E-4999-B00D-AA1674B46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AA01-4939-46CB-AAE6-7FFAA11799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97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lpost.it/2018/09/30/macedonia-referendum-nome/" TargetMode="External"/><Relationship Id="rId4" Type="http://schemas.openxmlformats.org/officeDocument/2006/relationships/hyperlink" Target="https://www.ilpost.it/2015/12/16/macedonia-grecia-nuovo-nom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appeto&#10;&#10;Descrizione generata automaticamente">
            <a:extLst>
              <a:ext uri="{FF2B5EF4-FFF2-40B4-BE49-F238E27FC236}">
                <a16:creationId xmlns:a16="http://schemas.microsoft.com/office/drawing/2014/main" id="{4374F416-378B-4503-8399-ED866A2D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9" y="0"/>
            <a:ext cx="13715997" cy="685799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6C8C21A-5F7E-45B9-9CAC-8731C8F5ED54}"/>
              </a:ext>
            </a:extLst>
          </p:cNvPr>
          <p:cNvSpPr/>
          <p:nvPr/>
        </p:nvSpPr>
        <p:spPr>
          <a:xfrm>
            <a:off x="-1159565" y="2122998"/>
            <a:ext cx="13715997" cy="217070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57A212-F49E-4212-A6FF-2A33711AF145}"/>
              </a:ext>
            </a:extLst>
          </p:cNvPr>
          <p:cNvSpPr txBox="1"/>
          <p:nvPr/>
        </p:nvSpPr>
        <p:spPr>
          <a:xfrm>
            <a:off x="2496894" y="2319274"/>
            <a:ext cx="7452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MACEDONIA</a:t>
            </a:r>
          </a:p>
        </p:txBody>
      </p:sp>
    </p:spTree>
    <p:extLst>
      <p:ext uri="{BB962C8B-B14F-4D97-AF65-F5344CB8AC3E}">
        <p14:creationId xmlns:p14="http://schemas.microsoft.com/office/powerpoint/2010/main" val="239949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10907E-F6F4-423D-B86A-0EED50A69680}"/>
              </a:ext>
            </a:extLst>
          </p:cNvPr>
          <p:cNvSpPr txBox="1"/>
          <p:nvPr/>
        </p:nvSpPr>
        <p:spPr>
          <a:xfrm>
            <a:off x="390619" y="159798"/>
            <a:ext cx="112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SPECIALITÀ MACEDONI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 PIATTI TIPICI DA GUSTARE…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A582F7-C0CF-4287-90B7-5C9FFCCF7602}"/>
              </a:ext>
            </a:extLst>
          </p:cNvPr>
          <p:cNvSpPr txBox="1"/>
          <p:nvPr/>
        </p:nvSpPr>
        <p:spPr>
          <a:xfrm>
            <a:off x="-38469" y="1295546"/>
            <a:ext cx="2735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KEBAPCINJA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Carne grigliata, tipico piatto dei Balcani, spesso accompagnato con pane grigliato, paprika, cipolle, insalata </a:t>
            </a:r>
            <a:r>
              <a:rPr lang="it-IT" sz="2000" dirty="0" err="1">
                <a:solidFill>
                  <a:srgbClr val="000000"/>
                </a:solidFill>
              </a:rPr>
              <a:t>shopska</a:t>
            </a:r>
            <a:r>
              <a:rPr lang="it-IT" sz="2000" dirty="0">
                <a:solidFill>
                  <a:srgbClr val="000000"/>
                </a:solidFill>
              </a:rPr>
              <a:t> e ovvio la birra locale </a:t>
            </a:r>
            <a:r>
              <a:rPr lang="it-IT" sz="2000" dirty="0" err="1">
                <a:solidFill>
                  <a:srgbClr val="000000"/>
                </a:solidFill>
              </a:rPr>
              <a:t>Skopsko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DD031F-EFC0-4C35-9333-EDE1957B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32" y="1424446"/>
            <a:ext cx="3403800" cy="218086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5E337E7-0CD7-42F8-8A0B-1A7DBC588464}"/>
              </a:ext>
            </a:extLst>
          </p:cNvPr>
          <p:cNvSpPr/>
          <p:nvPr/>
        </p:nvSpPr>
        <p:spPr>
          <a:xfrm>
            <a:off x="9695895" y="4393700"/>
            <a:ext cx="2394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SHOPSKA SALATA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Insalata di cetrioli e pomodori con formaggio bianco grattugiato</a:t>
            </a:r>
            <a:endParaRPr lang="it-IT" sz="20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23706A-1ED7-4403-BFEA-ACCF4234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689" y="4087509"/>
            <a:ext cx="3356115" cy="226427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C9BA90F-390B-4963-94FD-EAC9CFA4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88" y="1356386"/>
            <a:ext cx="3356115" cy="218086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16E6A7-B6F3-4B36-87ED-67633BAAF651}"/>
              </a:ext>
            </a:extLst>
          </p:cNvPr>
          <p:cNvSpPr txBox="1"/>
          <p:nvPr/>
        </p:nvSpPr>
        <p:spPr>
          <a:xfrm>
            <a:off x="9494668" y="1632004"/>
            <a:ext cx="2520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MUSAKA</a:t>
            </a:r>
            <a:br>
              <a:rPr lang="it-IT" sz="2000" b="1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it-IT" sz="2000" dirty="0">
                <a:solidFill>
                  <a:srgbClr val="000000"/>
                </a:solidFill>
                <a:latin typeface="helvetica" panose="020B0604020202020204" pitchFamily="34" charset="0"/>
              </a:rPr>
              <a:t>Un piatto con le patate e carne macinata al forno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E5CC294-F088-4D17-82A7-1ACD66D50EDA}"/>
              </a:ext>
            </a:extLst>
          </p:cNvPr>
          <p:cNvSpPr/>
          <p:nvPr/>
        </p:nvSpPr>
        <p:spPr>
          <a:xfrm>
            <a:off x="26631" y="4285181"/>
            <a:ext cx="2571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SELSKO MESO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Un altro piatto al forno, gli ingredienti sono carne mista, funghi, cipolla, peperoni</a:t>
            </a:r>
            <a:endParaRPr lang="it-IT" sz="2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EE48933-80EA-4258-B374-F93858438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885" y="4087509"/>
            <a:ext cx="3356115" cy="22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10907E-F6F4-423D-B86A-0EED50A69680}"/>
              </a:ext>
            </a:extLst>
          </p:cNvPr>
          <p:cNvSpPr txBox="1"/>
          <p:nvPr/>
        </p:nvSpPr>
        <p:spPr>
          <a:xfrm>
            <a:off x="390619" y="159798"/>
            <a:ext cx="112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SPECIALITÀ MACEDONI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it-IT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 PIATTI TIPICI DA GUSTARE…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B151D18-D014-4FD6-994C-38419CE1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342" y="1263925"/>
            <a:ext cx="3391074" cy="2264271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F87A167-45F9-4D33-A72E-C7F55C71DBE5}"/>
              </a:ext>
            </a:extLst>
          </p:cNvPr>
          <p:cNvSpPr/>
          <p:nvPr/>
        </p:nvSpPr>
        <p:spPr>
          <a:xfrm>
            <a:off x="6868359" y="3876600"/>
            <a:ext cx="4681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BUREK</a:t>
            </a:r>
            <a:br>
              <a:rPr lang="it-IT" sz="1600" b="1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it-IT" sz="2000" dirty="0">
                <a:solidFill>
                  <a:srgbClr val="000000"/>
                </a:solidFill>
              </a:rPr>
              <a:t>Pasta sfoglia ripiena di formaggio, carne o spinaci. Spesso accompagnato con un bicchiere di yogurt salato. Il </a:t>
            </a:r>
            <a:r>
              <a:rPr lang="it-IT" sz="2000" dirty="0" err="1">
                <a:solidFill>
                  <a:srgbClr val="000000"/>
                </a:solidFill>
              </a:rPr>
              <a:t>Burek</a:t>
            </a:r>
            <a:r>
              <a:rPr lang="it-IT" sz="2000" dirty="0">
                <a:solidFill>
                  <a:srgbClr val="000000"/>
                </a:solidFill>
              </a:rPr>
              <a:t> è una cosa senza quale non si </a:t>
            </a:r>
            <a:r>
              <a:rPr lang="it-IT" sz="2000" dirty="0" err="1">
                <a:solidFill>
                  <a:srgbClr val="000000"/>
                </a:solidFill>
              </a:rPr>
              <a:t>puo</a:t>
            </a:r>
            <a:r>
              <a:rPr lang="it-IT" sz="2000" dirty="0">
                <a:solidFill>
                  <a:srgbClr val="000000"/>
                </a:solidFill>
              </a:rPr>
              <a:t>, per colazione, per cena o dopo le serate fuori, ci sarà sempre un panificio aperto dove vi aspetterà il vostro </a:t>
            </a:r>
            <a:r>
              <a:rPr lang="it-IT" sz="2000" dirty="0" err="1">
                <a:solidFill>
                  <a:srgbClr val="000000"/>
                </a:solidFill>
              </a:rPr>
              <a:t>burek</a:t>
            </a:r>
            <a:r>
              <a:rPr lang="it-IT" sz="2000" dirty="0">
                <a:solidFill>
                  <a:srgbClr val="000000"/>
                </a:solidFill>
              </a:rPr>
              <a:t> appena sfornato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30BA2E6-4064-4E32-A05F-6F37C5516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98" y="1233543"/>
            <a:ext cx="3356114" cy="2325037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56B927E-F922-44C9-B2DB-2D35714FC23E}"/>
              </a:ext>
            </a:extLst>
          </p:cNvPr>
          <p:cNvSpPr/>
          <p:nvPr/>
        </p:nvSpPr>
        <p:spPr>
          <a:xfrm>
            <a:off x="1251574" y="3876600"/>
            <a:ext cx="4255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AJVAR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Salsa di peperoni rossi, di solito si mangia per colazione con pane e formaggio, però durante l’inverno si mangia quasi sempre, sia per colazione sia per pranzo e cena. L’</a:t>
            </a:r>
            <a:r>
              <a:rPr lang="it-IT" sz="2000" dirty="0" err="1">
                <a:solidFill>
                  <a:srgbClr val="000000"/>
                </a:solidFill>
              </a:rPr>
              <a:t>ajvar</a:t>
            </a:r>
            <a:r>
              <a:rPr lang="it-IT" sz="2000" dirty="0">
                <a:solidFill>
                  <a:srgbClr val="000000"/>
                </a:solidFill>
              </a:rPr>
              <a:t> è noto anche come il caviale dei Balcani 🙂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5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3A9804-8B2A-42BE-A469-4C182E990015}"/>
              </a:ext>
            </a:extLst>
          </p:cNvPr>
          <p:cNvSpPr txBox="1"/>
          <p:nvPr/>
        </p:nvSpPr>
        <p:spPr>
          <a:xfrm>
            <a:off x="8707361" y="2041442"/>
            <a:ext cx="3583991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 REGIONE MEDITERRANEO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BALCANICA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380ACDE-DFD9-4E9F-8628-03D457EA9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r="1" b="270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8ABBE1A7-D949-40AD-B1CD-6E0DB8C0823F}"/>
              </a:ext>
            </a:extLst>
          </p:cNvPr>
          <p:cNvSpPr/>
          <p:nvPr/>
        </p:nvSpPr>
        <p:spPr>
          <a:xfrm>
            <a:off x="51619" y="1098754"/>
            <a:ext cx="5713944" cy="4881716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665794-D60A-436A-8E6B-B59B0E65D889}"/>
              </a:ext>
            </a:extLst>
          </p:cNvPr>
          <p:cNvSpPr txBox="1"/>
          <p:nvPr/>
        </p:nvSpPr>
        <p:spPr>
          <a:xfrm>
            <a:off x="0" y="1626009"/>
            <a:ext cx="4999703" cy="36059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CONFINI: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Nord: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Serbia</a:t>
            </a:r>
            <a:endParaRPr lang="en-US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Sud: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recia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Est: Bulgaria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Ovest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Albania</a:t>
            </a:r>
            <a:endParaRPr lang="en-US" sz="32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3596302-6AE5-4E3D-BF78-EBFD4B2F1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63" y="0"/>
            <a:ext cx="6426437" cy="69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9C7ADE-2817-4095-BED9-710E1C63EB69}"/>
              </a:ext>
            </a:extLst>
          </p:cNvPr>
          <p:cNvSpPr txBox="1"/>
          <p:nvPr/>
        </p:nvSpPr>
        <p:spPr>
          <a:xfrm>
            <a:off x="259071" y="3921524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TERRITORIO</a:t>
            </a:r>
          </a:p>
        </p:txBody>
      </p:sp>
      <p:pic>
        <p:nvPicPr>
          <p:cNvPr id="7" name="Immagine 6" descr="Immagine che contiene erba, esterni, montagna, campo&#10;&#10;Descrizione generata automaticamente">
            <a:extLst>
              <a:ext uri="{FF2B5EF4-FFF2-40B4-BE49-F238E27FC236}">
                <a16:creationId xmlns:a16="http://schemas.microsoft.com/office/drawing/2014/main" id="{3D1FA11C-365A-4D45-BECC-475854AA1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5" b="2912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21F972-4D99-4E1E-A41F-74F9D6637BC8}"/>
              </a:ext>
            </a:extLst>
          </p:cNvPr>
          <p:cNvSpPr txBox="1"/>
          <p:nvPr/>
        </p:nvSpPr>
        <p:spPr>
          <a:xfrm>
            <a:off x="3104247" y="3710613"/>
            <a:ext cx="9197266" cy="3355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La </a:t>
            </a:r>
            <a:r>
              <a:rPr lang="en-US" sz="3000" dirty="0" err="1"/>
              <a:t>regione</a:t>
            </a:r>
            <a:r>
              <a:rPr lang="en-US" sz="3000" dirty="0"/>
              <a:t> è </a:t>
            </a:r>
            <a:r>
              <a:rPr lang="en-US" sz="3000" b="1" dirty="0"/>
              <a:t>PREVALENTEMENTE MONTUOSA</a:t>
            </a:r>
            <a:r>
              <a:rPr lang="en-US" sz="3000" dirty="0"/>
              <a:t>: Il monte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Korab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/>
              <a:t>è la </a:t>
            </a:r>
            <a:r>
              <a:rPr lang="en-US" sz="3000" dirty="0" err="1"/>
              <a:t>cima</a:t>
            </a:r>
            <a:r>
              <a:rPr lang="en-US" sz="3000" dirty="0"/>
              <a:t> </a:t>
            </a:r>
            <a:r>
              <a:rPr lang="en-US" sz="3000" dirty="0" err="1"/>
              <a:t>più</a:t>
            </a:r>
            <a:r>
              <a:rPr lang="en-US" sz="3000" dirty="0"/>
              <a:t> </a:t>
            </a:r>
            <a:r>
              <a:rPr lang="en-US" sz="3000" dirty="0" err="1"/>
              <a:t>elevata</a:t>
            </a:r>
            <a:r>
              <a:rPr lang="en-US" sz="30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Sul confine con </a:t>
            </a:r>
            <a:r>
              <a:rPr lang="en-US" sz="3000" dirty="0" err="1"/>
              <a:t>l’Albania</a:t>
            </a:r>
            <a:r>
              <a:rPr lang="en-US" sz="3000" dirty="0"/>
              <a:t> e la Grecia </a:t>
            </a:r>
            <a:r>
              <a:rPr lang="en-US" sz="3000" dirty="0" err="1"/>
              <a:t>si</a:t>
            </a:r>
            <a:r>
              <a:rPr lang="en-US" sz="3000" dirty="0"/>
              <a:t> </a:t>
            </a:r>
            <a:r>
              <a:rPr lang="en-US" sz="3000" dirty="0" err="1"/>
              <a:t>trovano</a:t>
            </a:r>
            <a:r>
              <a:rPr lang="en-US" sz="3000" dirty="0"/>
              <a:t> </a:t>
            </a:r>
            <a:r>
              <a:rPr lang="en-US" sz="3000" b="1" dirty="0"/>
              <a:t>I LAGHI </a:t>
            </a:r>
            <a:r>
              <a:rPr lang="en-US" sz="3000" dirty="0"/>
              <a:t>di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Ocrida</a:t>
            </a:r>
            <a:r>
              <a:rPr lang="en-US" sz="3000" dirty="0"/>
              <a:t> e di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Prespa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maggiori</a:t>
            </a:r>
            <a:r>
              <a:rPr lang="en-US" sz="3000" dirty="0"/>
              <a:t> </a:t>
            </a:r>
            <a:r>
              <a:rPr lang="en-US" sz="3000" dirty="0" err="1"/>
              <a:t>della</a:t>
            </a:r>
            <a:r>
              <a:rPr lang="en-US" sz="3000" dirty="0"/>
              <a:t> Macedonia.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Il FIUME Vardar </a:t>
            </a:r>
            <a:r>
              <a:rPr lang="en-US" sz="3000" dirty="0" err="1"/>
              <a:t>attraversa</a:t>
            </a:r>
            <a:r>
              <a:rPr lang="en-US" sz="3000" dirty="0"/>
              <a:t> </a:t>
            </a:r>
            <a:r>
              <a:rPr lang="en-US" sz="3000" dirty="0" err="1"/>
              <a:t>il</a:t>
            </a:r>
            <a:r>
              <a:rPr lang="en-US" sz="3000" dirty="0"/>
              <a:t> </a:t>
            </a:r>
            <a:r>
              <a:rPr lang="en-US" sz="3000" dirty="0" err="1"/>
              <a:t>paese</a:t>
            </a:r>
            <a:r>
              <a:rPr lang="en-US" sz="3000" dirty="0"/>
              <a:t> da </a:t>
            </a:r>
            <a:r>
              <a:rPr lang="en-US" sz="3000" dirty="0" err="1"/>
              <a:t>nord-overst</a:t>
            </a:r>
            <a:r>
              <a:rPr lang="en-US" sz="3000" dirty="0"/>
              <a:t> a </a:t>
            </a:r>
            <a:r>
              <a:rPr lang="en-US" sz="3000" dirty="0" err="1"/>
              <a:t>sud</a:t>
            </a:r>
            <a:r>
              <a:rPr lang="en-US" sz="3000" dirty="0"/>
              <a:t>-est.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Il </a:t>
            </a:r>
            <a:r>
              <a:rPr lang="en-US" sz="3000" b="1" dirty="0"/>
              <a:t>CLIMA</a:t>
            </a:r>
            <a:r>
              <a:rPr lang="en-US" sz="3000" dirty="0"/>
              <a:t> 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continentale</a:t>
            </a:r>
            <a:r>
              <a:rPr lang="en-US" sz="3000" dirty="0"/>
              <a:t>, con </a:t>
            </a:r>
            <a:r>
              <a:rPr lang="en-US" sz="3000" dirty="0" err="1"/>
              <a:t>estati</a:t>
            </a:r>
            <a:r>
              <a:rPr lang="en-US" sz="3000" dirty="0"/>
              <a:t> </a:t>
            </a:r>
            <a:r>
              <a:rPr lang="en-US" sz="3000" dirty="0" err="1"/>
              <a:t>caldi</a:t>
            </a:r>
            <a:r>
              <a:rPr lang="en-US" sz="3000" dirty="0"/>
              <a:t> e </a:t>
            </a:r>
            <a:r>
              <a:rPr lang="en-US" sz="3000" dirty="0" err="1"/>
              <a:t>inverni</a:t>
            </a:r>
            <a:r>
              <a:rPr lang="en-US" sz="3000" dirty="0"/>
              <a:t> rigidi; </a:t>
            </a:r>
            <a:r>
              <a:rPr lang="en-US" sz="3000" dirty="0" err="1"/>
              <a:t>più</a:t>
            </a:r>
            <a:r>
              <a:rPr lang="en-US" sz="3000" dirty="0"/>
              <a:t> mite </a:t>
            </a:r>
            <a:r>
              <a:rPr lang="en-US" sz="3000" dirty="0" err="1"/>
              <a:t>nella</a:t>
            </a:r>
            <a:r>
              <a:rPr lang="en-US" sz="3000" dirty="0"/>
              <a:t> </a:t>
            </a:r>
            <a:r>
              <a:rPr lang="en-US" sz="3000" dirty="0" err="1"/>
              <a:t>valle</a:t>
            </a:r>
            <a:r>
              <a:rPr lang="en-US" sz="3000" dirty="0"/>
              <a:t> del Vardar.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Le </a:t>
            </a:r>
            <a:r>
              <a:rPr lang="en-US" sz="3000" b="1" dirty="0"/>
              <a:t>FORESTE</a:t>
            </a:r>
            <a:r>
              <a:rPr lang="en-US" sz="3000" dirty="0"/>
              <a:t> </a:t>
            </a:r>
            <a:r>
              <a:rPr lang="en-US" sz="3000" dirty="0" err="1"/>
              <a:t>occupano</a:t>
            </a:r>
            <a:r>
              <a:rPr lang="en-US" sz="3000" dirty="0"/>
              <a:t> un </a:t>
            </a:r>
            <a:r>
              <a:rPr lang="en-US" sz="3000" dirty="0" err="1"/>
              <a:t>terzo</a:t>
            </a:r>
            <a:r>
              <a:rPr lang="en-US" sz="3000" dirty="0"/>
              <a:t> del </a:t>
            </a:r>
            <a:r>
              <a:rPr lang="en-US" sz="3000" dirty="0" err="1"/>
              <a:t>territorio</a:t>
            </a:r>
            <a:r>
              <a:rPr lang="en-US" sz="3000" dirty="0"/>
              <a:t> e </a:t>
            </a:r>
            <a:r>
              <a:rPr lang="en-US" sz="3000" dirty="0" err="1"/>
              <a:t>ospitano</a:t>
            </a:r>
            <a:r>
              <a:rPr lang="en-US" sz="3000" dirty="0"/>
              <a:t> </a:t>
            </a:r>
            <a:r>
              <a:rPr lang="en-US" sz="3000" dirty="0" err="1"/>
              <a:t>un’abbondante</a:t>
            </a:r>
            <a:r>
              <a:rPr lang="en-US" sz="3000" dirty="0"/>
              <a:t> fauna.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4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4647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0841BD-38B9-443D-9B16-5DF05E96D3F2}"/>
              </a:ext>
            </a:extLst>
          </p:cNvPr>
          <p:cNvSpPr txBox="1"/>
          <p:nvPr/>
        </p:nvSpPr>
        <p:spPr>
          <a:xfrm>
            <a:off x="398088" y="458921"/>
            <a:ext cx="3414370" cy="3510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ECONOMIA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331D93-8692-4233-9213-57DCB58B4CB0}"/>
              </a:ext>
            </a:extLst>
          </p:cNvPr>
          <p:cNvSpPr txBox="1"/>
          <p:nvPr/>
        </p:nvSpPr>
        <p:spPr>
          <a:xfrm>
            <a:off x="4186989" y="4416552"/>
            <a:ext cx="7449954" cy="199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Nel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PRIMARIO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coltivano</a:t>
            </a:r>
            <a:r>
              <a:rPr lang="en-US" sz="2400" dirty="0"/>
              <a:t> </a:t>
            </a:r>
            <a:r>
              <a:rPr lang="en-US" sz="2400" dirty="0" err="1"/>
              <a:t>patate</a:t>
            </a:r>
            <a:r>
              <a:rPr lang="en-US" sz="2400" dirty="0"/>
              <a:t>, </a:t>
            </a:r>
            <a:r>
              <a:rPr lang="en-US" sz="2400" dirty="0" err="1"/>
              <a:t>frumento</a:t>
            </a:r>
            <a:r>
              <a:rPr lang="en-US" sz="2400" dirty="0"/>
              <a:t>, </a:t>
            </a:r>
            <a:r>
              <a:rPr lang="en-US" sz="2400" dirty="0" err="1"/>
              <a:t>barbabietole</a:t>
            </a:r>
            <a:r>
              <a:rPr lang="en-US" sz="2400" dirty="0"/>
              <a:t> da </a:t>
            </a:r>
            <a:r>
              <a:rPr lang="en-US" sz="2400" dirty="0" err="1"/>
              <a:t>zucchero</a:t>
            </a:r>
            <a:r>
              <a:rPr lang="en-US" sz="2400" dirty="0"/>
              <a:t>, </a:t>
            </a:r>
            <a:r>
              <a:rPr lang="en-US" sz="2400" dirty="0" err="1"/>
              <a:t>riso</a:t>
            </a:r>
            <a:r>
              <a:rPr lang="en-US" sz="2400" dirty="0"/>
              <a:t>, </a:t>
            </a:r>
            <a:r>
              <a:rPr lang="en-US" sz="2400" dirty="0" err="1"/>
              <a:t>cotone</a:t>
            </a:r>
            <a:r>
              <a:rPr lang="en-US" sz="2400" dirty="0"/>
              <a:t>, </a:t>
            </a:r>
            <a:r>
              <a:rPr lang="en-US" sz="2400" dirty="0" err="1"/>
              <a:t>tabacco</a:t>
            </a:r>
            <a:r>
              <a:rPr lang="en-US" sz="2400" dirty="0"/>
              <a:t> e </a:t>
            </a:r>
            <a:r>
              <a:rPr lang="en-US" sz="2400" dirty="0" err="1"/>
              <a:t>frutta</a:t>
            </a:r>
            <a:r>
              <a:rPr lang="en-US" sz="2400" dirty="0"/>
              <a:t>. Si </a:t>
            </a:r>
            <a:r>
              <a:rPr lang="en-US" sz="2400" dirty="0" err="1"/>
              <a:t>allevano</a:t>
            </a:r>
            <a:r>
              <a:rPr lang="en-US" sz="2400" dirty="0"/>
              <a:t> </a:t>
            </a:r>
            <a:r>
              <a:rPr lang="en-US" sz="2400" dirty="0" err="1"/>
              <a:t>bovini</a:t>
            </a:r>
            <a:r>
              <a:rPr lang="en-US" sz="2400" dirty="0"/>
              <a:t>, </a:t>
            </a:r>
            <a:r>
              <a:rPr lang="en-US" sz="2400" dirty="0" err="1"/>
              <a:t>ovini</a:t>
            </a:r>
            <a:r>
              <a:rPr lang="en-US" sz="2400" dirty="0"/>
              <a:t> e </a:t>
            </a:r>
            <a:r>
              <a:rPr lang="en-US" sz="2400" dirty="0" err="1"/>
              <a:t>suini</a:t>
            </a:r>
            <a:r>
              <a:rPr lang="en-US" sz="2400" dirty="0"/>
              <a:t>. Vi è </a:t>
            </a:r>
            <a:r>
              <a:rPr lang="en-US" sz="2400" dirty="0" err="1"/>
              <a:t>l’estrazione</a:t>
            </a:r>
            <a:r>
              <a:rPr lang="en-US" sz="2400" dirty="0"/>
              <a:t> </a:t>
            </a:r>
            <a:r>
              <a:rPr lang="en-US" sz="2400" dirty="0" err="1"/>
              <a:t>mineraria</a:t>
            </a:r>
            <a:r>
              <a:rPr lang="en-US" sz="2400" dirty="0"/>
              <a:t> di ferro, </a:t>
            </a:r>
            <a:r>
              <a:rPr lang="en-US" sz="2400" dirty="0" err="1"/>
              <a:t>piombo</a:t>
            </a:r>
            <a:r>
              <a:rPr lang="en-US" sz="2400" dirty="0"/>
              <a:t>, </a:t>
            </a:r>
            <a:r>
              <a:rPr lang="en-US" sz="2400" dirty="0" err="1"/>
              <a:t>rame</a:t>
            </a:r>
            <a:r>
              <a:rPr lang="en-US" sz="2400" dirty="0"/>
              <a:t>, </a:t>
            </a:r>
            <a:r>
              <a:rPr lang="en-US" sz="2400" dirty="0" err="1"/>
              <a:t>zinco</a:t>
            </a:r>
            <a:r>
              <a:rPr lang="en-US" sz="2400" dirty="0"/>
              <a:t> e </a:t>
            </a:r>
            <a:r>
              <a:rPr lang="en-US" sz="2400" dirty="0" err="1"/>
              <a:t>magnesio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Nel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SECONDARIO </a:t>
            </a:r>
            <a:r>
              <a:rPr lang="en-US" sz="2400" dirty="0"/>
              <a:t>le </a:t>
            </a:r>
            <a:r>
              <a:rPr lang="en-US" sz="2400" dirty="0" err="1"/>
              <a:t>industrie</a:t>
            </a:r>
            <a:r>
              <a:rPr lang="en-US" sz="2400" dirty="0"/>
              <a:t> </a:t>
            </a:r>
            <a:r>
              <a:rPr lang="en-US" sz="2400" dirty="0" err="1"/>
              <a:t>principali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quelle  </a:t>
            </a:r>
            <a:r>
              <a:rPr lang="en-US" sz="2400" dirty="0" err="1"/>
              <a:t>metallurgiche</a:t>
            </a:r>
            <a:r>
              <a:rPr lang="en-US" sz="2400" dirty="0"/>
              <a:t>, </a:t>
            </a:r>
            <a:r>
              <a:rPr lang="en-US" sz="2400" dirty="0" err="1"/>
              <a:t>tessili</a:t>
            </a:r>
            <a:r>
              <a:rPr lang="en-US" sz="2400" dirty="0"/>
              <a:t> e </a:t>
            </a:r>
            <a:r>
              <a:rPr lang="en-US" sz="2400" dirty="0" err="1"/>
              <a:t>alimentari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Nel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TERZIARIO</a:t>
            </a:r>
            <a:r>
              <a:rPr lang="en-US" sz="2400" dirty="0"/>
              <a:t> I </a:t>
            </a:r>
            <a:r>
              <a:rPr lang="en-US" sz="2400" dirty="0" err="1"/>
              <a:t>servizi</a:t>
            </a:r>
            <a:r>
              <a:rPr lang="en-US" sz="2400" dirty="0"/>
              <a:t> </a:t>
            </a:r>
            <a:r>
              <a:rPr lang="en-US" sz="2400" dirty="0" err="1"/>
              <a:t>stradsli</a:t>
            </a:r>
            <a:r>
              <a:rPr lang="en-US" sz="2400" dirty="0"/>
              <a:t> e </a:t>
            </a:r>
            <a:r>
              <a:rPr lang="en-US" sz="2400" dirty="0" err="1"/>
              <a:t>autostradali</a:t>
            </a:r>
            <a:r>
              <a:rPr lang="en-US" sz="2400" dirty="0"/>
              <a:t>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limitati</a:t>
            </a:r>
            <a:r>
              <a:rPr lang="en-US" sz="2400" dirty="0"/>
              <a:t>; la rete </a:t>
            </a:r>
            <a:r>
              <a:rPr lang="en-US" sz="2400" dirty="0" err="1"/>
              <a:t>ferroviaria</a:t>
            </a:r>
            <a:r>
              <a:rPr lang="en-US" sz="2400" dirty="0"/>
              <a:t> è </a:t>
            </a:r>
            <a:r>
              <a:rPr lang="en-US" sz="2400" dirty="0" err="1"/>
              <a:t>scarsamente</a:t>
            </a:r>
            <a:r>
              <a:rPr lang="en-US" sz="2400" dirty="0"/>
              <a:t> </a:t>
            </a:r>
            <a:r>
              <a:rPr lang="en-US" sz="2400" dirty="0" err="1"/>
              <a:t>sviluppata</a:t>
            </a:r>
            <a:r>
              <a:rPr lang="en-US" sz="2400" dirty="0"/>
              <a:t>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B4911E5-9550-42C4-8AED-87280AD1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51" y="621740"/>
            <a:ext cx="8280749" cy="33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73B4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A8D221-8B96-4F8A-BDB7-8B55F9111CE2}"/>
              </a:ext>
            </a:extLst>
          </p:cNvPr>
          <p:cNvSpPr txBox="1"/>
          <p:nvPr/>
        </p:nvSpPr>
        <p:spPr>
          <a:xfrm>
            <a:off x="503631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Popolazione</a:t>
            </a:r>
            <a:r>
              <a:rPr lang="en-US" sz="7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72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città</a:t>
            </a:r>
            <a:r>
              <a:rPr lang="en-US" sz="7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72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religione</a:t>
            </a:r>
            <a:endParaRPr lang="en-US" sz="72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7CFDFF-5810-416D-AC3C-7A4716C8734E}"/>
              </a:ext>
            </a:extLst>
          </p:cNvPr>
          <p:cNvSpPr txBox="1"/>
          <p:nvPr/>
        </p:nvSpPr>
        <p:spPr>
          <a:xfrm>
            <a:off x="7551160" y="598141"/>
            <a:ext cx="4313293" cy="5596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La POPOLAZIONE </a:t>
            </a:r>
            <a:r>
              <a:rPr lang="en-US" sz="2400" dirty="0" err="1">
                <a:solidFill>
                  <a:srgbClr val="FFFFFF"/>
                </a:solidFill>
              </a:rPr>
              <a:t>ammonta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oltre</a:t>
            </a:r>
            <a:r>
              <a:rPr lang="en-US" sz="2400" dirty="0">
                <a:solidFill>
                  <a:srgbClr val="FFFFFF"/>
                </a:solidFill>
              </a:rPr>
              <a:t> 2 </a:t>
            </a:r>
            <a:r>
              <a:rPr lang="en-US" sz="2400" dirty="0" err="1">
                <a:solidFill>
                  <a:srgbClr val="FFFFFF"/>
                </a:solidFill>
              </a:rPr>
              <a:t>milioni</a:t>
            </a:r>
            <a:r>
              <a:rPr lang="en-US" sz="2400" dirty="0">
                <a:solidFill>
                  <a:srgbClr val="FFFFFF"/>
                </a:solidFill>
              </a:rPr>
              <a:t> di </a:t>
            </a:r>
            <a:r>
              <a:rPr lang="en-US" sz="2400" dirty="0" err="1">
                <a:solidFill>
                  <a:srgbClr val="FFFFFF"/>
                </a:solidFill>
              </a:rPr>
              <a:t>abitanti</a:t>
            </a:r>
            <a:r>
              <a:rPr lang="en-US" sz="2400" dirty="0">
                <a:solidFill>
                  <a:srgbClr val="FFFFFF"/>
                </a:solidFill>
              </a:rPr>
              <a:t>: è </a:t>
            </a:r>
            <a:r>
              <a:rPr lang="en-US" sz="2400" dirty="0" err="1">
                <a:solidFill>
                  <a:srgbClr val="FFFFFF"/>
                </a:solidFill>
              </a:rPr>
              <a:t>formata</a:t>
            </a:r>
            <a:r>
              <a:rPr lang="en-US" sz="2400" dirty="0">
                <a:solidFill>
                  <a:srgbClr val="FFFFFF"/>
                </a:solidFill>
              </a:rPr>
              <a:t> per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64% circa da </a:t>
            </a:r>
            <a:r>
              <a:rPr lang="en-US" sz="2400" dirty="0" err="1">
                <a:solidFill>
                  <a:srgbClr val="FFFFFF"/>
                </a:solidFill>
              </a:rPr>
              <a:t>Macedoni</a:t>
            </a:r>
            <a:r>
              <a:rPr lang="en-US" sz="2400" dirty="0">
                <a:solidFill>
                  <a:srgbClr val="FFFFFF"/>
                </a:solidFill>
              </a:rPr>
              <a:t> e per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25% circa da </a:t>
            </a:r>
            <a:r>
              <a:rPr lang="en-US" sz="2400" dirty="0" err="1">
                <a:solidFill>
                  <a:srgbClr val="FFFFFF"/>
                </a:solidFill>
              </a:rPr>
              <a:t>Albanesi</a:t>
            </a:r>
            <a:r>
              <a:rPr lang="en-US" sz="2400" dirty="0">
                <a:solidFill>
                  <a:srgbClr val="FFFFFF"/>
                </a:solidFill>
              </a:rPr>
              <a:t>. Con la MINORANZA ALBANESE ci </a:t>
            </a:r>
            <a:r>
              <a:rPr lang="en-US" sz="2400" dirty="0" err="1">
                <a:solidFill>
                  <a:srgbClr val="FFFFFF"/>
                </a:solidFill>
              </a:rPr>
              <a:t>sono</a:t>
            </a:r>
            <a:r>
              <a:rPr lang="en-US" sz="2400" dirty="0">
                <a:solidFill>
                  <a:srgbClr val="FFFFFF"/>
                </a:solidFill>
              </a:rPr>
              <a:t> state </a:t>
            </a:r>
            <a:r>
              <a:rPr lang="en-US" sz="2400" dirty="0" err="1">
                <a:solidFill>
                  <a:srgbClr val="FFFFFF"/>
                </a:solidFill>
              </a:rPr>
              <a:t>situazioni</a:t>
            </a:r>
            <a:r>
              <a:rPr lang="en-US" sz="2400" dirty="0">
                <a:solidFill>
                  <a:srgbClr val="FFFFFF"/>
                </a:solidFill>
              </a:rPr>
              <a:t> di CONFLITTO ARMATO, </a:t>
            </a:r>
            <a:r>
              <a:rPr lang="en-US" sz="2400" dirty="0" err="1">
                <a:solidFill>
                  <a:srgbClr val="FFFFFF"/>
                </a:solidFill>
              </a:rPr>
              <a:t>risolte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nel</a:t>
            </a:r>
            <a:r>
              <a:rPr lang="en-US" sz="2400" dirty="0">
                <a:solidFill>
                  <a:srgbClr val="FFFFFF"/>
                </a:solidFill>
              </a:rPr>
              <a:t> 2001 da un </a:t>
            </a:r>
            <a:r>
              <a:rPr lang="en-US" sz="2400" dirty="0" err="1">
                <a:solidFill>
                  <a:srgbClr val="FFFFFF"/>
                </a:solidFill>
              </a:rPr>
              <a:t>accordo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 err="1">
                <a:solidFill>
                  <a:srgbClr val="FFFFFF"/>
                </a:solidFill>
              </a:rPr>
              <a:t>che</a:t>
            </a:r>
            <a:r>
              <a:rPr lang="en-US" sz="2400" dirty="0">
                <a:solidFill>
                  <a:srgbClr val="FFFFFF"/>
                </a:solidFill>
              </a:rPr>
              <a:t> ha </a:t>
            </a:r>
            <a:r>
              <a:rPr lang="en-US" sz="2400" dirty="0" err="1">
                <a:solidFill>
                  <a:srgbClr val="FFFFFF"/>
                </a:solidFill>
              </a:rPr>
              <a:t>concesso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maggiori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diritti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quest’ultima</a:t>
            </a:r>
            <a:r>
              <a:rPr lang="en-US" sz="2400" dirty="0">
                <a:solidFill>
                  <a:srgbClr val="FFFFFF"/>
                </a:solidFill>
              </a:rPr>
              <a:t> e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riconoscimento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dell’Albanese</a:t>
            </a:r>
            <a:r>
              <a:rPr lang="en-US" sz="2400" dirty="0">
                <a:solidFill>
                  <a:srgbClr val="FFFFFF"/>
                </a:solidFill>
              </a:rPr>
              <a:t> come </a:t>
            </a:r>
            <a:r>
              <a:rPr lang="en-US" sz="2400" dirty="0" err="1">
                <a:solidFill>
                  <a:srgbClr val="FFFFFF"/>
                </a:solidFill>
              </a:rPr>
              <a:t>seconda</a:t>
            </a:r>
            <a:r>
              <a:rPr lang="en-US" sz="2400" dirty="0">
                <a:solidFill>
                  <a:srgbClr val="FFFFFF"/>
                </a:solidFill>
              </a:rPr>
              <a:t>  lingua </a:t>
            </a:r>
            <a:r>
              <a:rPr lang="en-US" sz="2400" dirty="0" err="1">
                <a:solidFill>
                  <a:srgbClr val="FFFFFF"/>
                </a:solidFill>
              </a:rPr>
              <a:t>dello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Stato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insieme</a:t>
            </a:r>
            <a:r>
              <a:rPr lang="en-US" sz="2400" dirty="0">
                <a:solidFill>
                  <a:srgbClr val="FFFFFF"/>
                </a:solidFill>
              </a:rPr>
              <a:t> al </a:t>
            </a:r>
            <a:r>
              <a:rPr lang="en-US" sz="2400" dirty="0" err="1">
                <a:solidFill>
                  <a:srgbClr val="FFFFFF"/>
                </a:solidFill>
              </a:rPr>
              <a:t>macedone</a:t>
            </a:r>
            <a:r>
              <a:rPr lang="en-US" sz="2400" dirty="0">
                <a:solidFill>
                  <a:srgbClr val="FFFFFF"/>
                </a:solidFill>
              </a:rPr>
              <a:t>. La </a:t>
            </a:r>
            <a:r>
              <a:rPr lang="en-US" sz="2400" dirty="0" err="1">
                <a:solidFill>
                  <a:srgbClr val="FFFFFF"/>
                </a:solidFill>
              </a:rPr>
              <a:t>maggioranza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della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popolazione</a:t>
            </a:r>
            <a:r>
              <a:rPr lang="en-US" sz="2400" dirty="0">
                <a:solidFill>
                  <a:srgbClr val="FFFFFF"/>
                </a:solidFill>
              </a:rPr>
              <a:t> (54% circa) </a:t>
            </a:r>
            <a:r>
              <a:rPr lang="en-US" sz="2400" dirty="0" err="1">
                <a:solidFill>
                  <a:srgbClr val="FFFFFF"/>
                </a:solidFill>
              </a:rPr>
              <a:t>professa</a:t>
            </a:r>
            <a:r>
              <a:rPr lang="en-US" sz="2400" dirty="0">
                <a:solidFill>
                  <a:srgbClr val="FFFFFF"/>
                </a:solidFill>
              </a:rPr>
              <a:t> la RELIGIONE ORTODOSSA;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30% </a:t>
            </a:r>
            <a:r>
              <a:rPr lang="en-US" sz="2400" dirty="0" err="1">
                <a:solidFill>
                  <a:srgbClr val="FFFFFF"/>
                </a:solidFill>
              </a:rPr>
              <a:t>invece</a:t>
            </a:r>
            <a:r>
              <a:rPr lang="en-US" sz="2400" dirty="0">
                <a:solidFill>
                  <a:srgbClr val="FFFFFF"/>
                </a:solidFill>
              </a:rPr>
              <a:t> è </a:t>
            </a:r>
            <a:r>
              <a:rPr lang="en-US" sz="2400" dirty="0" err="1">
                <a:solidFill>
                  <a:srgbClr val="FFFFFF"/>
                </a:solidFill>
              </a:rPr>
              <a:t>costituito</a:t>
            </a:r>
            <a:r>
              <a:rPr lang="en-US" sz="2400" dirty="0">
                <a:solidFill>
                  <a:srgbClr val="FFFFFF"/>
                </a:solidFill>
              </a:rPr>
              <a:t> da MUSULMANI.</a:t>
            </a:r>
          </a:p>
        </p:txBody>
      </p:sp>
      <p:pic>
        <p:nvPicPr>
          <p:cNvPr id="5" name="Immagine 4" descr="Immagine che contiene edificio, esterni, persone, gruppo&#10;&#10;Descrizione generata automaticamente">
            <a:extLst>
              <a:ext uri="{FF2B5EF4-FFF2-40B4-BE49-F238E27FC236}">
                <a16:creationId xmlns:a16="http://schemas.microsoft.com/office/drawing/2014/main" id="{57BAB49E-9228-4884-AC81-B72D5B3B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4" y="2361185"/>
            <a:ext cx="7063080" cy="41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dificio, esterni, facciata, via&#10;&#10;Descrizione generata automaticamente">
            <a:extLst>
              <a:ext uri="{FF2B5EF4-FFF2-40B4-BE49-F238E27FC236}">
                <a16:creationId xmlns:a16="http://schemas.microsoft.com/office/drawing/2014/main" id="{C7DAFA50-0C0D-4F48-ABDD-723D393A8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r="2308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E8608A-9131-4D76-9514-AD1A422A0630}"/>
              </a:ext>
            </a:extLst>
          </p:cNvPr>
          <p:cNvSpPr txBox="1"/>
          <p:nvPr/>
        </p:nvSpPr>
        <p:spPr>
          <a:xfrm>
            <a:off x="584991" y="-67829"/>
            <a:ext cx="6503327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CURIOSITÀ SU SKOPJE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F8722F-64F4-47AB-98C0-6FA0C385EB49}"/>
              </a:ext>
            </a:extLst>
          </p:cNvPr>
          <p:cNvSpPr txBox="1"/>
          <p:nvPr/>
        </p:nvSpPr>
        <p:spPr>
          <a:xfrm>
            <a:off x="214587" y="1079406"/>
            <a:ext cx="5582651" cy="517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In mezzo </a:t>
            </a:r>
            <a:r>
              <a:rPr lang="en-US" sz="2000" dirty="0" err="1">
                <a:solidFill>
                  <a:srgbClr val="000000"/>
                </a:solidFill>
              </a:rPr>
              <a:t>alla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principale</a:t>
            </a:r>
            <a:r>
              <a:rPr lang="en-US" sz="2000" dirty="0">
                <a:solidFill>
                  <a:srgbClr val="000000"/>
                </a:solidFill>
              </a:rPr>
              <a:t> piazza di Skopje, la </a:t>
            </a:r>
            <a:r>
              <a:rPr lang="en-US" sz="2000" dirty="0" err="1">
                <a:solidFill>
                  <a:srgbClr val="000000"/>
                </a:solidFill>
              </a:rPr>
              <a:t>capitale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della</a:t>
            </a:r>
            <a:r>
              <a:rPr lang="en-US" sz="2000" dirty="0">
                <a:solidFill>
                  <a:srgbClr val="000000"/>
                </a:solidFill>
              </a:rPr>
              <a:t> Macedonia, </a:t>
            </a:r>
            <a:r>
              <a:rPr lang="en-US" sz="2000" dirty="0" err="1">
                <a:solidFill>
                  <a:srgbClr val="000000"/>
                </a:solidFill>
              </a:rPr>
              <a:t>c’è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un’enorme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statua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alta</a:t>
            </a:r>
            <a:r>
              <a:rPr lang="en-US" sz="2000" dirty="0">
                <a:solidFill>
                  <a:srgbClr val="000000"/>
                </a:solidFill>
              </a:rPr>
              <a:t> 22 </a:t>
            </a:r>
            <a:r>
              <a:rPr lang="en-US" sz="2000" dirty="0" err="1">
                <a:solidFill>
                  <a:srgbClr val="000000"/>
                </a:solidFill>
              </a:rPr>
              <a:t>metri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raffigura</a:t>
            </a:r>
            <a:r>
              <a:rPr lang="en-US" sz="2000" dirty="0">
                <a:solidFill>
                  <a:srgbClr val="000000"/>
                </a:solidFill>
              </a:rPr>
              <a:t> un </a:t>
            </a:r>
            <a:r>
              <a:rPr lang="en-US" sz="2000" dirty="0" err="1">
                <a:solidFill>
                  <a:srgbClr val="000000"/>
                </a:solidFill>
              </a:rPr>
              <a:t>guerriero</a:t>
            </a:r>
            <a:r>
              <a:rPr lang="en-US" sz="2000" dirty="0">
                <a:solidFill>
                  <a:srgbClr val="000000"/>
                </a:solidFill>
              </a:rPr>
              <a:t> a cavallo. </a:t>
            </a:r>
            <a:r>
              <a:rPr lang="en-US" sz="2000" dirty="0" err="1">
                <a:solidFill>
                  <a:srgbClr val="000000"/>
                </a:solidFill>
              </a:rPr>
              <a:t>Tutti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sanno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guerriero</a:t>
            </a:r>
            <a:r>
              <a:rPr lang="en-US" sz="2000" dirty="0">
                <a:solidFill>
                  <a:srgbClr val="000000"/>
                </a:solidFill>
              </a:rPr>
              <a:t> è Alessandro </a:t>
            </a:r>
            <a:r>
              <a:rPr lang="en-US" sz="2000" dirty="0" err="1">
                <a:solidFill>
                  <a:srgbClr val="000000"/>
                </a:solidFill>
              </a:rPr>
              <a:t>Magno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considerato</a:t>
            </a:r>
            <a:r>
              <a:rPr lang="en-US" sz="2000" dirty="0">
                <a:solidFill>
                  <a:srgbClr val="000000"/>
                </a:solidFill>
              </a:rPr>
              <a:t> uno </a:t>
            </a:r>
            <a:r>
              <a:rPr lang="en-US" sz="2000" dirty="0" err="1">
                <a:solidFill>
                  <a:srgbClr val="000000"/>
                </a:solidFill>
              </a:rPr>
              <a:t>dei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più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grandi</a:t>
            </a:r>
            <a:r>
              <a:rPr lang="en-US" sz="2000" dirty="0">
                <a:solidFill>
                  <a:srgbClr val="000000"/>
                </a:solidFill>
              </a:rPr>
              <a:t> condottieri e </a:t>
            </a:r>
            <a:r>
              <a:rPr lang="en-US" sz="2000" dirty="0" err="1">
                <a:solidFill>
                  <a:srgbClr val="000000"/>
                </a:solidFill>
              </a:rPr>
              <a:t>strateghi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militari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sempre</a:t>
            </a:r>
            <a:r>
              <a:rPr lang="en-US" sz="2000" dirty="0">
                <a:solidFill>
                  <a:srgbClr val="000000"/>
                </a:solidFill>
              </a:rPr>
              <a:t>, ma </a:t>
            </a:r>
            <a:r>
              <a:rPr lang="en-US" sz="2000" dirty="0" err="1">
                <a:solidFill>
                  <a:srgbClr val="000000"/>
                </a:solidFill>
              </a:rPr>
              <a:t>ufficialmente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nessuno</a:t>
            </a:r>
            <a:r>
              <a:rPr lang="en-US" sz="2000" dirty="0">
                <a:solidFill>
                  <a:srgbClr val="000000"/>
                </a:solidFill>
              </a:rPr>
              <a:t> lo </a:t>
            </a:r>
            <a:r>
              <a:rPr lang="en-US" sz="2000" dirty="0" err="1">
                <a:solidFill>
                  <a:srgbClr val="000000"/>
                </a:solidFill>
              </a:rPr>
              <a:t>può</a:t>
            </a:r>
            <a:r>
              <a:rPr lang="en-US" sz="2000" dirty="0">
                <a:solidFill>
                  <a:srgbClr val="000000"/>
                </a:solidFill>
              </a:rPr>
              <a:t> dire. Alessandro </a:t>
            </a:r>
            <a:r>
              <a:rPr lang="en-US" sz="2000" dirty="0" err="1">
                <a:solidFill>
                  <a:srgbClr val="000000"/>
                </a:solidFill>
              </a:rPr>
              <a:t>Magno</a:t>
            </a:r>
            <a:r>
              <a:rPr lang="en-US" sz="2000" dirty="0">
                <a:solidFill>
                  <a:srgbClr val="000000"/>
                </a:solidFill>
              </a:rPr>
              <a:t> è </a:t>
            </a:r>
            <a:r>
              <a:rPr lang="en-US" sz="2000" dirty="0" err="1">
                <a:solidFill>
                  <a:srgbClr val="000000"/>
                </a:solidFill>
              </a:rPr>
              <a:t>infatti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figura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più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contesa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tra</a:t>
            </a:r>
            <a:r>
              <a:rPr lang="en-US" sz="2000" dirty="0">
                <a:solidFill>
                  <a:srgbClr val="000000"/>
                </a:solidFill>
              </a:rPr>
              <a:t> Grecia e Macedonia, due </a:t>
            </a:r>
            <a:r>
              <a:rPr lang="en-US" sz="2000" dirty="0" err="1">
                <a:solidFill>
                  <a:srgbClr val="000000"/>
                </a:solidFill>
              </a:rPr>
              <a:t>paesi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che</a:t>
            </a:r>
            <a:r>
              <a:rPr lang="en-US" sz="2000" dirty="0">
                <a:solidFill>
                  <a:srgbClr val="000000"/>
                </a:solidFill>
              </a:rPr>
              <a:t> da quasi </a:t>
            </a:r>
            <a:r>
              <a:rPr lang="en-US" sz="2000" dirty="0" err="1">
                <a:solidFill>
                  <a:srgbClr val="000000"/>
                </a:solidFill>
              </a:rPr>
              <a:t>trent’anni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litigano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sull’identità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culturale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storica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lasciata</a:t>
            </a:r>
            <a:r>
              <a:rPr lang="en-US" sz="2000" dirty="0">
                <a:solidFill>
                  <a:srgbClr val="000000"/>
                </a:solidFill>
              </a:rPr>
              <a:t> dal </a:t>
            </a:r>
            <a:r>
              <a:rPr lang="en-US" sz="2000" dirty="0" err="1">
                <a:solidFill>
                  <a:srgbClr val="000000"/>
                </a:solidFill>
              </a:rPr>
              <a:t>grande</a:t>
            </a:r>
            <a:r>
              <a:rPr lang="en-US" sz="2000" dirty="0">
                <a:solidFill>
                  <a:srgbClr val="000000"/>
                </a:solidFill>
              </a:rPr>
              <a:t> regno </a:t>
            </a:r>
            <a:r>
              <a:rPr lang="en-US" sz="2000" dirty="0" err="1">
                <a:solidFill>
                  <a:srgbClr val="000000"/>
                </a:solidFill>
              </a:rPr>
              <a:t>macedone</a:t>
            </a:r>
            <a:r>
              <a:rPr lang="en-US" sz="2000" dirty="0">
                <a:solidFill>
                  <a:srgbClr val="000000"/>
                </a:solidFill>
              </a:rPr>
              <a:t> del Quarto </a:t>
            </a:r>
            <a:r>
              <a:rPr lang="en-US" sz="2000" dirty="0" err="1">
                <a:solidFill>
                  <a:srgbClr val="000000"/>
                </a:solidFill>
              </a:rPr>
              <a:t>secolo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a.C</a:t>
            </a:r>
            <a:r>
              <a:rPr lang="en-US" sz="2000" dirty="0">
                <a:solidFill>
                  <a:srgbClr val="000000"/>
                </a:solidFill>
              </a:rPr>
              <a:t>. La </a:t>
            </a:r>
            <a:r>
              <a:rPr lang="en-US" sz="2000" dirty="0" err="1">
                <a:solidFill>
                  <a:srgbClr val="000000"/>
                </a:solidFill>
              </a:rPr>
              <a:t>controversia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finora</a:t>
            </a:r>
            <a:r>
              <a:rPr lang="en-US" sz="2000" dirty="0">
                <a:solidFill>
                  <a:srgbClr val="000000"/>
                </a:solidFill>
              </a:rPr>
              <a:t> ha </a:t>
            </a:r>
            <a:r>
              <a:rPr lang="en-US" sz="2000" dirty="0" err="1">
                <a:solidFill>
                  <a:srgbClr val="000000"/>
                </a:solidFill>
              </a:rPr>
              <a:t>avuto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conseguenze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soprattutto</a:t>
            </a:r>
            <a:r>
              <a:rPr lang="en-US" sz="2000" dirty="0">
                <a:solidFill>
                  <a:srgbClr val="000000"/>
                </a:solidFill>
              </a:rPr>
              <a:t> per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macedoni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che</a:t>
            </a:r>
            <a:r>
              <a:rPr lang="en-US" sz="2000" dirty="0">
                <a:solidFill>
                  <a:srgbClr val="000000"/>
                </a:solidFill>
              </a:rPr>
              <a:t> per </a:t>
            </a:r>
            <a:r>
              <a:rPr lang="en-US" sz="2000" dirty="0" err="1">
                <a:solidFill>
                  <a:srgbClr val="000000"/>
                </a:solidFill>
              </a:rPr>
              <a:t>l’opposizione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greci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rimasti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fuori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dall’Unione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Europea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dalla</a:t>
            </a:r>
            <a:r>
              <a:rPr lang="en-US" sz="2000" dirty="0">
                <a:solidFill>
                  <a:srgbClr val="000000"/>
                </a:solidFill>
              </a:rPr>
              <a:t> NATO e </a:t>
            </a:r>
            <a:r>
              <a:rPr lang="en-US" sz="2000" dirty="0" err="1">
                <a:solidFill>
                  <a:srgbClr val="000000"/>
                </a:solidFill>
              </a:rPr>
              <a:t>che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stanno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votando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b="1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referendum per </a:t>
            </a:r>
            <a:r>
              <a:rPr lang="en-US" sz="2000" b="1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cambiare</a:t>
            </a:r>
            <a:r>
              <a:rPr lang="en-US" sz="2000" b="1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</a:t>
            </a:r>
            <a:r>
              <a:rPr lang="en-US" sz="2000" b="1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nome</a:t>
            </a:r>
            <a:r>
              <a:rPr lang="en-US" sz="2000" dirty="0">
                <a:solidFill>
                  <a:srgbClr val="000000"/>
                </a:solidFill>
              </a:rPr>
              <a:t> del </a:t>
            </a:r>
            <a:r>
              <a:rPr lang="en-US" sz="2000" dirty="0" err="1">
                <a:solidFill>
                  <a:srgbClr val="000000"/>
                </a:solidFill>
              </a:rPr>
              <a:t>loro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stato</a:t>
            </a:r>
            <a:r>
              <a:rPr lang="en-US" sz="2000" dirty="0">
                <a:solidFill>
                  <a:srgbClr val="000000"/>
                </a:solidFill>
              </a:rPr>
              <a:t> in “Repubblica </a:t>
            </a:r>
            <a:r>
              <a:rPr lang="en-US" sz="2000" dirty="0" err="1">
                <a:solidFill>
                  <a:srgbClr val="000000"/>
                </a:solidFill>
              </a:rPr>
              <a:t>della</a:t>
            </a:r>
            <a:r>
              <a:rPr lang="en-US" sz="2000" dirty="0">
                <a:solidFill>
                  <a:srgbClr val="000000"/>
                </a:solidFill>
              </a:rPr>
              <a:t> Macedonia </a:t>
            </a:r>
            <a:r>
              <a:rPr lang="en-US" sz="2000" dirty="0" err="1">
                <a:solidFill>
                  <a:srgbClr val="000000"/>
                </a:solidFill>
              </a:rPr>
              <a:t>settentrionale</a:t>
            </a:r>
            <a:r>
              <a:rPr lang="en-US" sz="2000" dirty="0">
                <a:solidFill>
                  <a:srgbClr val="000000"/>
                </a:solidFill>
              </a:rPr>
              <a:t>” e </a:t>
            </a:r>
            <a:r>
              <a:rPr lang="en-US" sz="2000" dirty="0" err="1">
                <a:solidFill>
                  <a:srgbClr val="000000"/>
                </a:solidFill>
              </a:rPr>
              <a:t>mettere</a:t>
            </a:r>
            <a:r>
              <a:rPr lang="en-US" sz="2000" dirty="0">
                <a:solidFill>
                  <a:srgbClr val="000000"/>
                </a:solidFill>
              </a:rPr>
              <a:t> fine </a:t>
            </a:r>
            <a:r>
              <a:rPr lang="en-US" sz="2000" dirty="0" err="1">
                <a:solidFill>
                  <a:srgbClr val="000000"/>
                </a:solidFill>
              </a:rPr>
              <a:t>alla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decennale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disputa</a:t>
            </a:r>
            <a:r>
              <a:rPr lang="en-US" sz="2000" dirty="0">
                <a:solidFill>
                  <a:srgbClr val="000000"/>
                </a:solidFill>
              </a:rPr>
              <a:t> con la Grecia.</a:t>
            </a:r>
          </a:p>
        </p:txBody>
      </p:sp>
    </p:spTree>
    <p:extLst>
      <p:ext uri="{BB962C8B-B14F-4D97-AF65-F5344CB8AC3E}">
        <p14:creationId xmlns:p14="http://schemas.microsoft.com/office/powerpoint/2010/main" val="164450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sedendo, pieno, tavolo&#10;&#10;Descrizione generata automaticamente">
            <a:extLst>
              <a:ext uri="{FF2B5EF4-FFF2-40B4-BE49-F238E27FC236}">
                <a16:creationId xmlns:a16="http://schemas.microsoft.com/office/drawing/2014/main" id="{79178E64-1CEB-4E0D-8A82-5E0DB539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7" y="-710402"/>
            <a:ext cx="12514006" cy="833941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D9C42A7-4ABD-4313-A735-4264C3FE959C}"/>
              </a:ext>
            </a:extLst>
          </p:cNvPr>
          <p:cNvSpPr/>
          <p:nvPr/>
        </p:nvSpPr>
        <p:spPr>
          <a:xfrm>
            <a:off x="-228600" y="-265471"/>
            <a:ext cx="12420600" cy="8273845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98FCED-CB5C-4038-AF4D-A7ACAD88E721}"/>
              </a:ext>
            </a:extLst>
          </p:cNvPr>
          <p:cNvSpPr txBox="1"/>
          <p:nvPr/>
        </p:nvSpPr>
        <p:spPr>
          <a:xfrm>
            <a:off x="4696586" y="0"/>
            <a:ext cx="373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C30243-7A21-4542-A1E1-8EB47CDC4A54}"/>
              </a:ext>
            </a:extLst>
          </p:cNvPr>
          <p:cNvSpPr txBox="1"/>
          <p:nvPr/>
        </p:nvSpPr>
        <p:spPr>
          <a:xfrm>
            <a:off x="373626" y="1197115"/>
            <a:ext cx="112161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Dopo la dominazione romana e le invasioni barbariche, ha fatto parte per cinque  secoli dell’</a:t>
            </a:r>
            <a:r>
              <a:rPr lang="it-IT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IMPERO OTTOMANO</a:t>
            </a:r>
            <a:r>
              <a:rPr lang="it-IT" sz="4000" b="1" dirty="0">
                <a:solidFill>
                  <a:schemeClr val="bg1"/>
                </a:solidFill>
              </a:rPr>
              <a:t>, a partire dalla conquista nel </a:t>
            </a:r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1371</a:t>
            </a:r>
            <a:r>
              <a:rPr lang="it-IT" sz="4000" b="1" dirty="0">
                <a:solidFill>
                  <a:schemeClr val="bg1"/>
                </a:solidFill>
              </a:rPr>
              <a:t>. Nel </a:t>
            </a:r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 </a:t>
            </a:r>
            <a:r>
              <a:rPr lang="it-IT" sz="4000" b="1" dirty="0">
                <a:solidFill>
                  <a:schemeClr val="bg1"/>
                </a:solidFill>
              </a:rPr>
              <a:t>è entrata a far parte della </a:t>
            </a:r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FEDERAZIONE IUGOSLAVA</a:t>
            </a:r>
            <a:r>
              <a:rPr lang="it-IT" sz="4000" b="1" dirty="0">
                <a:solidFill>
                  <a:schemeClr val="bg1"/>
                </a:solidFill>
              </a:rPr>
              <a:t>. Nel </a:t>
            </a:r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</a:t>
            </a:r>
            <a:r>
              <a:rPr lang="it-IT" sz="4000" b="1" dirty="0">
                <a:solidFill>
                  <a:schemeClr val="bg1"/>
                </a:solidFill>
              </a:rPr>
              <a:t> ha proclamato l’</a:t>
            </a:r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INDIPENDENZA</a:t>
            </a:r>
            <a:r>
              <a:rPr lang="it-IT" sz="4000" b="1" dirty="0">
                <a:solidFill>
                  <a:schemeClr val="bg1"/>
                </a:solidFill>
              </a:rPr>
              <a:t>. </a:t>
            </a:r>
            <a:r>
              <a:rPr lang="it-IT" sz="4000" b="1" u="sng" dirty="0">
                <a:solidFill>
                  <a:schemeClr val="bg1"/>
                </a:solidFill>
              </a:rPr>
              <a:t>Oggi </a:t>
            </a:r>
            <a:r>
              <a:rPr lang="it-IT" sz="4000" b="1" dirty="0">
                <a:solidFill>
                  <a:schemeClr val="bg1"/>
                </a:solidFill>
              </a:rPr>
              <a:t>è una </a:t>
            </a:r>
            <a:r>
              <a:rPr lang="it-IT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REPUBBLICA</a:t>
            </a:r>
            <a:r>
              <a:rPr lang="it-IT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5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10907E-F6F4-423D-B86A-0EED50A69680}"/>
              </a:ext>
            </a:extLst>
          </p:cNvPr>
          <p:cNvSpPr txBox="1"/>
          <p:nvPr/>
        </p:nvSpPr>
        <p:spPr>
          <a:xfrm>
            <a:off x="390619" y="159798"/>
            <a:ext cx="1126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SPECIALITÀ MACEDONI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PIATTI TIPICI DA GUSTARE…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A582F7-C0CF-4287-90B7-5C9FFCCF7602}"/>
              </a:ext>
            </a:extLst>
          </p:cNvPr>
          <p:cNvSpPr txBox="1"/>
          <p:nvPr/>
        </p:nvSpPr>
        <p:spPr>
          <a:xfrm>
            <a:off x="0" y="1424446"/>
            <a:ext cx="2735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TAVCE GRAVCE</a:t>
            </a:r>
            <a:br>
              <a:rPr lang="it-IT" sz="2000" b="1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Fagioli al forno, a volte si fanno anche con la salsiccia e di solito questo piatto va accompagnato col pane e l’insalata.</a:t>
            </a:r>
            <a:endParaRPr lang="it-IT" sz="2000" dirty="0"/>
          </a:p>
        </p:txBody>
      </p:sp>
      <p:pic>
        <p:nvPicPr>
          <p:cNvPr id="6" name="Immagine 5" descr="Immagine che contiene cibo, tavolo, piatto, sedendo&#10;&#10;Descrizione generata automaticamente">
            <a:extLst>
              <a:ext uri="{FF2B5EF4-FFF2-40B4-BE49-F238E27FC236}">
                <a16:creationId xmlns:a16="http://schemas.microsoft.com/office/drawing/2014/main" id="{2810B942-F81C-4D46-9765-F6EC4464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26" y="1327764"/>
            <a:ext cx="3378374" cy="226071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89595C5-27B0-4C20-A1ED-ADB256E1A796}"/>
              </a:ext>
            </a:extLst>
          </p:cNvPr>
          <p:cNvSpPr/>
          <p:nvPr/>
        </p:nvSpPr>
        <p:spPr>
          <a:xfrm>
            <a:off x="390619" y="4482977"/>
            <a:ext cx="21735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SARMA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Involtini di foglie di vite, ripieni di carne e riso</a:t>
            </a:r>
            <a:endParaRPr lang="it-IT" sz="2000" dirty="0"/>
          </a:p>
        </p:txBody>
      </p:sp>
      <p:pic>
        <p:nvPicPr>
          <p:cNvPr id="9" name="Immagine 8" descr="Immagine che contiene piatto, tavolo, cibo, sedendo&#10;&#10;Descrizione generata automaticamente">
            <a:extLst>
              <a:ext uri="{FF2B5EF4-FFF2-40B4-BE49-F238E27FC236}">
                <a16:creationId xmlns:a16="http://schemas.microsoft.com/office/drawing/2014/main" id="{86C7786E-74FA-42E4-809F-B79A3F2D7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01" y="4110115"/>
            <a:ext cx="3397425" cy="224166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035763C-65B7-4011-AC92-6F17341847AD}"/>
              </a:ext>
            </a:extLst>
          </p:cNvPr>
          <p:cNvSpPr/>
          <p:nvPr/>
        </p:nvSpPr>
        <p:spPr>
          <a:xfrm>
            <a:off x="9797987" y="1552006"/>
            <a:ext cx="2394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POLNETI PIPERKI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Peperoni ripieni di carne e riso</a:t>
            </a:r>
            <a:endParaRPr lang="it-IT" sz="2000" dirty="0"/>
          </a:p>
        </p:txBody>
      </p:sp>
      <p:pic>
        <p:nvPicPr>
          <p:cNvPr id="12" name="Immagine 11" descr="Immagine che contiene cibo, piatto, tavolo, cane&#10;&#10;Descrizione generata automaticamente">
            <a:extLst>
              <a:ext uri="{FF2B5EF4-FFF2-40B4-BE49-F238E27FC236}">
                <a16:creationId xmlns:a16="http://schemas.microsoft.com/office/drawing/2014/main" id="{48511339-CC95-4116-846A-FE0F15FEE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13" y="1327764"/>
            <a:ext cx="3391074" cy="226071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2AD2F2F-DBAE-41CB-8F70-775DB02EAD5B}"/>
              </a:ext>
            </a:extLst>
          </p:cNvPr>
          <p:cNvSpPr/>
          <p:nvPr/>
        </p:nvSpPr>
        <p:spPr>
          <a:xfrm>
            <a:off x="9729927" y="3812722"/>
            <a:ext cx="2462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KOMPIR MANDZA</a:t>
            </a:r>
            <a:br>
              <a:rPr lang="it-IT" sz="2000" dirty="0"/>
            </a:br>
            <a:r>
              <a:rPr lang="it-IT" sz="2000" dirty="0">
                <a:solidFill>
                  <a:srgbClr val="000000"/>
                </a:solidFill>
              </a:rPr>
              <a:t>Brodo con le patate. Molto spesso va accompagnato con l’insalata di cavolo, olive, formaggio bianco e pane. Un tipico pranzo macedone</a:t>
            </a:r>
            <a:endParaRPr lang="it-IT" sz="2000" dirty="0"/>
          </a:p>
        </p:txBody>
      </p:sp>
      <p:pic>
        <p:nvPicPr>
          <p:cNvPr id="15" name="Immagine 14" descr="Immagine che contiene cibo, piatto, ciotola, tavolo&#10;&#10;Descrizione generata automaticamente">
            <a:extLst>
              <a:ext uri="{FF2B5EF4-FFF2-40B4-BE49-F238E27FC236}">
                <a16:creationId xmlns:a16="http://schemas.microsoft.com/office/drawing/2014/main" id="{996568EF-A20B-46F6-9B9F-671679B41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17" y="4091064"/>
            <a:ext cx="3344170" cy="22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79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745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Bosisio</dc:creator>
  <cp:lastModifiedBy>Laura Bosisio</cp:lastModifiedBy>
  <cp:revision>5</cp:revision>
  <dcterms:created xsi:type="dcterms:W3CDTF">2020-06-04T13:34:22Z</dcterms:created>
  <dcterms:modified xsi:type="dcterms:W3CDTF">2020-06-04T14:06:16Z</dcterms:modified>
</cp:coreProperties>
</file>