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9" r:id="rId5"/>
    <p:sldId id="265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2ADB-0C4B-47E9-8C0B-6BB5C5312BC6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7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D53E-32B9-4CD1-80A7-762E16A5E219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1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9EB5-4137-4B1C-B93C-247D391CE6EF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6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430B-D462-4410-993E-505798BDB565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5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AD9A-9B28-4C82-88FE-9D5C543879C2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1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EC92-D7BE-4E0E-8567-3AC52C3626E6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9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0821-C55C-4C87-955C-373B51DEF247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5BC0-37C9-4DDD-BFD3-F1F9EC047A3A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D82F-BF8F-41AB-9959-1455CD61CD16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0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724E-C921-4DCC-83BA-6B888EA5025C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07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C4B0-F1B1-40B9-BABD-E1B13EE29A8C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1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FF66-A3E8-4152-BB54-0284C4D4FC04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85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A50E-053B-4AC7-BD1D-817AFA92B10A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1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1589-6F80-4D71-9A49-4A033BA0B260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0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0854-1957-4F0E-8D0F-A1D638441A1E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5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14/01/2017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B65FDC-1FDF-4CBE-9D24-49955D4FF562}" type="slidenum">
              <a:rPr lang="it-IT" altLang="it-IT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2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                  </a:t>
            </a:r>
            <a:r>
              <a:rPr lang="it-IT" sz="3200" dirty="0" smtClean="0">
                <a:solidFill>
                  <a:srgbClr val="FFC000"/>
                </a:solidFill>
              </a:rPr>
              <a:t/>
            </a:r>
            <a:br>
              <a:rPr lang="it-IT" sz="3200" dirty="0" smtClean="0">
                <a:solidFill>
                  <a:srgbClr val="FFC000"/>
                </a:solidFill>
              </a:rPr>
            </a:br>
            <a:r>
              <a:rPr lang="it-IT" sz="3200" dirty="0">
                <a:solidFill>
                  <a:srgbClr val="FFC000"/>
                </a:solidFill>
              </a:rPr>
              <a:t/>
            </a:r>
            <a:br>
              <a:rPr lang="it-IT" sz="3200" dirty="0">
                <a:solidFill>
                  <a:srgbClr val="FFC000"/>
                </a:solidFill>
              </a:rPr>
            </a:br>
            <a:r>
              <a:rPr lang="it-IT" sz="3200" dirty="0" smtClean="0">
                <a:solidFill>
                  <a:srgbClr val="FFC000"/>
                </a:solidFill>
              </a:rPr>
              <a:t>    </a:t>
            </a:r>
            <a:br>
              <a:rPr lang="it-IT" sz="3200" dirty="0" smtClean="0">
                <a:solidFill>
                  <a:srgbClr val="FFC000"/>
                </a:solidFill>
              </a:rPr>
            </a:br>
            <a:r>
              <a:rPr lang="it-IT" sz="3200" dirty="0">
                <a:solidFill>
                  <a:srgbClr val="FFC000"/>
                </a:solidFill>
              </a:rPr>
              <a:t/>
            </a:r>
            <a:br>
              <a:rPr lang="it-IT" sz="3200" dirty="0">
                <a:solidFill>
                  <a:srgbClr val="FFC000"/>
                </a:solidFill>
              </a:rPr>
            </a:br>
            <a:r>
              <a:rPr lang="it-IT" sz="3200" dirty="0" smtClean="0">
                <a:solidFill>
                  <a:srgbClr val="FFC000"/>
                </a:solidFill>
              </a:rPr>
              <a:t>   Scuola Primaria «G.Marconi» </a:t>
            </a:r>
            <a:r>
              <a:rPr lang="it-IT" sz="3200" dirty="0" smtClean="0">
                <a:solidFill>
                  <a:srgbClr val="FFC000"/>
                </a:solidFill>
              </a:rPr>
              <a:t>Canzo</a:t>
            </a:r>
            <a:br>
              <a:rPr lang="it-IT" sz="3200" dirty="0" smtClean="0">
                <a:solidFill>
                  <a:srgbClr val="FFC000"/>
                </a:solidFill>
              </a:rPr>
            </a:br>
            <a:r>
              <a:rPr lang="it-IT" sz="3200" dirty="0" smtClean="0">
                <a:solidFill>
                  <a:srgbClr val="FFC000"/>
                </a:solidFill>
              </a:rPr>
              <a:t>                   </a:t>
            </a:r>
            <a:r>
              <a:rPr lang="it-IT" sz="3200" dirty="0" smtClean="0">
                <a:solidFill>
                  <a:srgbClr val="FF0000"/>
                </a:solidFill>
              </a:rPr>
              <a:t>www.scuoleasso.it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81" y="4077072"/>
            <a:ext cx="2473113" cy="239370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276" r="4950" b="13052"/>
          <a:stretch/>
        </p:blipFill>
        <p:spPr bwMode="auto">
          <a:xfrm>
            <a:off x="2267744" y="533400"/>
            <a:ext cx="5472608" cy="21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4"/>
          <p:cNvSpPr>
            <a:spLocks noChangeArrowheads="1" noChangeShapeType="1" noTextEdit="1"/>
          </p:cNvSpPr>
          <p:nvPr/>
        </p:nvSpPr>
        <p:spPr bwMode="auto">
          <a:xfrm>
            <a:off x="3059113" y="620713"/>
            <a:ext cx="28797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rPr>
              <a:t>Servizio pre - scuola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1116013" y="1628775"/>
            <a:ext cx="69119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it-IT" altLang="it-IT" sz="1800"/>
              <a:t>Anche quest’ anno  è in funzione  un servizio di pre-scuola  che vede la presenza di 11 bambini  di classi diverse.</a:t>
            </a:r>
          </a:p>
          <a:p>
            <a:r>
              <a:rPr lang="it-IT" altLang="it-IT" sz="1800"/>
              <a:t> </a:t>
            </a:r>
          </a:p>
          <a:p>
            <a:r>
              <a:rPr lang="it-IT" altLang="it-IT" sz="1800"/>
              <a:t>Il servizio prevede il pagamento di una quota da versare all’Amministrazione Comunale di Canzo.</a:t>
            </a:r>
          </a:p>
          <a:p>
            <a:endParaRPr lang="it-IT" altLang="it-IT" sz="1800"/>
          </a:p>
          <a:p>
            <a:r>
              <a:rPr lang="it-IT" altLang="it-IT" sz="1800"/>
              <a:t>La sorveglianza  è a cura del personale ATA  dell’Istituto. </a:t>
            </a:r>
          </a:p>
          <a:p>
            <a:pPr eaLnBrk="0" hangingPunct="0"/>
            <a:endParaRPr lang="it-IT" altLang="it-IT" sz="1800"/>
          </a:p>
        </p:txBody>
      </p:sp>
      <p:sp>
        <p:nvSpPr>
          <p:cNvPr id="52228" name="AutoShape 9" descr="Risultati immagini per bambini disegn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pic>
        <p:nvPicPr>
          <p:cNvPr id="52229" name="Picture 11" descr="bimbiascuola-piedi-590x4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1163"/>
            <a:ext cx="25003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459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1116013" y="1384057"/>
            <a:ext cx="691356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endParaRPr lang="it-IT" altLang="it-IT" sz="1800" dirty="0" smtClean="0"/>
          </a:p>
          <a:p>
            <a:pPr algn="just"/>
            <a:r>
              <a:rPr lang="it-IT" altLang="it-IT" sz="2000" dirty="0" smtClean="0"/>
              <a:t>Dai </a:t>
            </a:r>
            <a:r>
              <a:rPr lang="it-IT" altLang="it-IT" sz="2000" dirty="0"/>
              <a:t>primi giorni di scuola ha ripreso il servizio </a:t>
            </a:r>
            <a:r>
              <a:rPr lang="it-IT" altLang="it-IT" sz="2000" dirty="0" smtClean="0"/>
              <a:t>gratuito del </a:t>
            </a:r>
            <a:r>
              <a:rPr lang="it-IT" altLang="it-IT" sz="2000" dirty="0"/>
              <a:t>Piedibus </a:t>
            </a:r>
            <a:r>
              <a:rPr lang="it-IT" altLang="it-IT" sz="2000" dirty="0" smtClean="0"/>
              <a:t>.</a:t>
            </a:r>
            <a:endParaRPr lang="it-IT" altLang="it-IT" sz="2000" dirty="0"/>
          </a:p>
          <a:p>
            <a:pPr algn="just"/>
            <a:r>
              <a:rPr lang="it-IT" altLang="it-IT" sz="2000" dirty="0"/>
              <a:t>U</a:t>
            </a:r>
            <a:r>
              <a:rPr lang="it-IT" altLang="it-IT" sz="2000" dirty="0" smtClean="0"/>
              <a:t>n </a:t>
            </a:r>
            <a:r>
              <a:rPr lang="it-IT" altLang="it-IT" sz="2000" dirty="0"/>
              <a:t>consistente numero di bambini delle varie classi usa le </a:t>
            </a:r>
            <a:r>
              <a:rPr lang="it-IT" altLang="it-IT" sz="2000" b="1" dirty="0"/>
              <a:t>4 linee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che </a:t>
            </a:r>
            <a:r>
              <a:rPr lang="it-IT" altLang="it-IT" sz="2000" dirty="0"/>
              <a:t>permettono un tragitto piacevole e sicuro da casa  a scuola. </a:t>
            </a:r>
          </a:p>
          <a:p>
            <a:pPr algn="just"/>
            <a:r>
              <a:rPr lang="it-IT" altLang="it-IT" sz="2000" dirty="0" smtClean="0"/>
              <a:t>Da qualche anno  </a:t>
            </a:r>
            <a:r>
              <a:rPr lang="it-IT" altLang="it-IT" sz="2000" dirty="0"/>
              <a:t>è in funzione anche il P</a:t>
            </a:r>
            <a:r>
              <a:rPr lang="it-IT" altLang="it-IT" sz="2000" dirty="0" smtClean="0"/>
              <a:t>iedibus </a:t>
            </a:r>
            <a:endParaRPr lang="it-IT" altLang="it-IT" sz="2000" dirty="0"/>
          </a:p>
          <a:p>
            <a:pPr algn="just"/>
            <a:r>
              <a:rPr lang="it-IT" altLang="it-IT" sz="2000" dirty="0"/>
              <a:t>del rientro a casa delle 16.00 e delle 12.30 (il venerdì). </a:t>
            </a:r>
          </a:p>
        </p:txBody>
      </p:sp>
      <p:pic>
        <p:nvPicPr>
          <p:cNvPr id="53251" name="Picture 8" descr="piedi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07825"/>
            <a:ext cx="2451026" cy="245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WordArt 9"/>
          <p:cNvSpPr>
            <a:spLocks noChangeArrowheads="1" noChangeShapeType="1" noTextEdit="1"/>
          </p:cNvSpPr>
          <p:nvPr/>
        </p:nvSpPr>
        <p:spPr bwMode="auto">
          <a:xfrm>
            <a:off x="3203575" y="620713"/>
            <a:ext cx="18732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rPr>
              <a:t>Piedibus</a:t>
            </a:r>
          </a:p>
        </p:txBody>
      </p:sp>
    </p:spTree>
    <p:extLst>
      <p:ext uri="{BB962C8B-B14F-4D97-AF65-F5344CB8AC3E}">
        <p14:creationId xmlns:p14="http://schemas.microsoft.com/office/powerpoint/2010/main" val="96642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900113" y="1095832"/>
            <a:ext cx="712787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it-IT" altLang="it-IT" sz="1800" dirty="0"/>
              <a:t>Un buon numero di bambini è impegnato in numerose attività extrascolastiche poiché il territorio offre : </a:t>
            </a:r>
          </a:p>
          <a:p>
            <a:endParaRPr lang="it-IT" altLang="it-IT" sz="1800" dirty="0"/>
          </a:p>
          <a:p>
            <a:pPr>
              <a:buFont typeface="Wingdings" pitchFamily="2" charset="2"/>
              <a:buChar char=""/>
            </a:pPr>
            <a:r>
              <a:rPr lang="it-IT" altLang="it-IT" sz="1800" b="1" dirty="0"/>
              <a:t>Attività sportive</a:t>
            </a:r>
            <a:r>
              <a:rPr lang="it-IT" altLang="it-IT" sz="1800" dirty="0"/>
              <a:t>    </a:t>
            </a:r>
          </a:p>
          <a:p>
            <a:pPr>
              <a:buFont typeface="Wingdings" pitchFamily="2" charset="2"/>
              <a:buNone/>
            </a:pPr>
            <a:r>
              <a:rPr lang="it-IT" altLang="it-IT" sz="1800" dirty="0"/>
              <a:t>( calcio, basket , karate , judo , atletica )</a:t>
            </a:r>
          </a:p>
          <a:p>
            <a:pPr>
              <a:buFont typeface="Wingdings" pitchFamily="2" charset="2"/>
              <a:buChar char=""/>
            </a:pPr>
            <a:r>
              <a:rPr lang="it-IT" altLang="it-IT" sz="1800" b="1" dirty="0"/>
              <a:t>Attività ricreative</a:t>
            </a:r>
            <a:r>
              <a:rPr lang="it-IT" altLang="it-IT" sz="1800" dirty="0"/>
              <a:t>  </a:t>
            </a:r>
          </a:p>
          <a:p>
            <a:pPr>
              <a:buFont typeface="Wingdings" pitchFamily="2" charset="2"/>
              <a:buNone/>
            </a:pPr>
            <a:r>
              <a:rPr lang="it-IT" altLang="it-IT" sz="1800" dirty="0"/>
              <a:t>( danza, apprendimento di uno strumento musicale )</a:t>
            </a:r>
          </a:p>
          <a:p>
            <a:pPr>
              <a:buFont typeface="Wingdings" pitchFamily="2" charset="2"/>
              <a:buChar char=""/>
            </a:pPr>
            <a:r>
              <a:rPr lang="it-IT" altLang="it-IT" sz="1800" b="1" dirty="0"/>
              <a:t>Attività culturali</a:t>
            </a:r>
            <a:r>
              <a:rPr lang="it-IT" altLang="it-IT" sz="1800" dirty="0"/>
              <a:t>    </a:t>
            </a:r>
          </a:p>
          <a:p>
            <a:pPr>
              <a:buFont typeface="Wingdings" pitchFamily="2" charset="2"/>
              <a:buNone/>
            </a:pPr>
            <a:r>
              <a:rPr lang="it-IT" altLang="it-IT" sz="1800" dirty="0"/>
              <a:t>( biblioteca comunale )</a:t>
            </a:r>
          </a:p>
          <a:p>
            <a:pPr>
              <a:buFont typeface="Wingdings" pitchFamily="2" charset="2"/>
              <a:buNone/>
            </a:pPr>
            <a:endParaRPr lang="it-IT" altLang="it-IT" sz="1800" dirty="0"/>
          </a:p>
          <a:p>
            <a:r>
              <a:rPr lang="it-IT" altLang="it-IT" sz="1800" dirty="0"/>
              <a:t>Anche  per quest’anno, presso la SSI° di Canzo, il  progetto</a:t>
            </a:r>
          </a:p>
          <a:p>
            <a:r>
              <a:rPr lang="it-IT" altLang="it-IT" sz="1800" baseline="30000" dirty="0">
                <a:solidFill>
                  <a:srgbClr val="FF0000"/>
                </a:solidFill>
              </a:rPr>
              <a:t>«</a:t>
            </a:r>
            <a:r>
              <a:rPr lang="it-IT" altLang="it-IT" sz="1800" dirty="0">
                <a:solidFill>
                  <a:srgbClr val="FF0000"/>
                </a:solidFill>
              </a:rPr>
              <a:t>Oltre la scuola</a:t>
            </a:r>
            <a:r>
              <a:rPr lang="it-IT" altLang="it-IT" sz="1800" baseline="30000" dirty="0">
                <a:solidFill>
                  <a:srgbClr val="FF0000"/>
                </a:solidFill>
              </a:rPr>
              <a:t>»</a:t>
            </a:r>
            <a:r>
              <a:rPr lang="it-IT" altLang="it-IT" sz="1800" dirty="0">
                <a:solidFill>
                  <a:srgbClr val="FF0000"/>
                </a:solidFill>
              </a:rPr>
              <a:t> </a:t>
            </a:r>
            <a:r>
              <a:rPr lang="it-IT" altLang="it-IT" sz="1800" dirty="0"/>
              <a:t>offrirà un servizio d’assistenza per l’esecuzione dei compiti e delle lezioni nel pomeriggio del venerdì e nella mattina del sabato .</a:t>
            </a:r>
          </a:p>
          <a:p>
            <a:endParaRPr lang="it-IT" altLang="it-IT" sz="1800" dirty="0"/>
          </a:p>
          <a:p>
            <a:r>
              <a:rPr lang="it-IT" altLang="it-IT" sz="1800" dirty="0"/>
              <a:t>Da  novembre ha avuto inizio un corso di chitarra organizzato dalla “</a:t>
            </a:r>
            <a:r>
              <a:rPr lang="it-IT" altLang="it-IT" sz="1800" dirty="0" err="1"/>
              <a:t>Nerolidio</a:t>
            </a:r>
            <a:r>
              <a:rPr lang="it-IT" altLang="it-IT" sz="1800" dirty="0"/>
              <a:t> Planet Music”.</a:t>
            </a:r>
          </a:p>
          <a:p>
            <a:endParaRPr lang="it-IT" altLang="it-IT" sz="1800" dirty="0"/>
          </a:p>
          <a:p>
            <a:pPr eaLnBrk="0" hangingPunct="0"/>
            <a:endParaRPr lang="it-IT" altLang="it-IT" sz="1800" dirty="0"/>
          </a:p>
        </p:txBody>
      </p:sp>
      <p:sp>
        <p:nvSpPr>
          <p:cNvPr id="54275" name="WordArt 9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2879725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rPr>
              <a:t>Attività extrascolastiche</a:t>
            </a:r>
          </a:p>
        </p:txBody>
      </p:sp>
      <p:pic>
        <p:nvPicPr>
          <p:cNvPr id="54276" name="Picture 10" descr="Risultati immagini per mensa scolastica diseg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b="4895"/>
          <a:stretch>
            <a:fillRect/>
          </a:stretch>
        </p:blipFill>
        <p:spPr bwMode="auto">
          <a:xfrm>
            <a:off x="6948488" y="1412875"/>
            <a:ext cx="17954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4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467600" cy="288032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70C0"/>
                </a:solidFill>
              </a:rPr>
              <a:t>Grazie per aver partecipato al nostro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3600" dirty="0" smtClean="0">
                <a:solidFill>
                  <a:srgbClr val="0070C0"/>
                </a:solidFill>
              </a:rPr>
              <a:t>Vi aspettiamo a                          </a:t>
            </a:r>
            <a:endParaRPr lang="it-IT" sz="36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112568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3666" r="1751" b="28334"/>
          <a:stretch/>
        </p:blipFill>
        <p:spPr bwMode="auto">
          <a:xfrm>
            <a:off x="4608004" y="4532312"/>
            <a:ext cx="3708412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28030" r="8857" b="28861"/>
          <a:stretch/>
        </p:blipFill>
        <p:spPr bwMode="auto">
          <a:xfrm>
            <a:off x="2771800" y="3727296"/>
            <a:ext cx="3528392" cy="604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2"/>
          <a:stretch/>
        </p:blipFill>
        <p:spPr bwMode="auto">
          <a:xfrm>
            <a:off x="7743821" y="5615840"/>
            <a:ext cx="1027334" cy="9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7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331913" y="2427288"/>
            <a:ext cx="65881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it-IT" altLang="it-IT" sz="1800"/>
              <a:t>Tutte le classi </a:t>
            </a:r>
          </a:p>
          <a:p>
            <a:pPr algn="ctr"/>
            <a:r>
              <a:rPr lang="it-IT" altLang="it-IT" sz="1800"/>
              <a:t>attuano l’orario settimanale di </a:t>
            </a:r>
            <a:r>
              <a:rPr lang="it-IT" altLang="it-IT" sz="1800" b="1"/>
              <a:t>30 ore</a:t>
            </a:r>
            <a:r>
              <a:rPr lang="it-IT" altLang="it-IT" sz="1800"/>
              <a:t>  </a:t>
            </a:r>
          </a:p>
          <a:p>
            <a:pPr algn="ctr"/>
            <a:r>
              <a:rPr lang="it-IT" altLang="it-IT" sz="1800"/>
              <a:t>che prevede cinque giorni di lezione </a:t>
            </a:r>
          </a:p>
          <a:p>
            <a:pPr algn="ctr"/>
            <a:r>
              <a:rPr lang="it-IT" altLang="it-IT" sz="1800"/>
              <a:t>e 4 rientri pomeridiani così  distribuiti:</a:t>
            </a:r>
          </a:p>
          <a:p>
            <a:pPr algn="ctr"/>
            <a:endParaRPr lang="it-IT" altLang="it-IT" sz="1800"/>
          </a:p>
          <a:p>
            <a:pPr algn="ctr"/>
            <a:r>
              <a:rPr lang="it-IT" altLang="it-IT" sz="1800" b="1"/>
              <a:t>lunedì- martedì- mercoledì – giovedì                  </a:t>
            </a:r>
          </a:p>
          <a:p>
            <a:pPr algn="ctr"/>
            <a:r>
              <a:rPr lang="it-IT" altLang="it-IT" sz="1800" b="1"/>
              <a:t>ore 14,00 – 16,00</a:t>
            </a:r>
          </a:p>
          <a:p>
            <a:pPr algn="ctr"/>
            <a:endParaRPr lang="it-IT" altLang="it-IT" sz="1800" b="1"/>
          </a:p>
          <a:p>
            <a:pPr algn="ctr"/>
            <a:r>
              <a:rPr lang="it-IT" altLang="it-IT" sz="1800"/>
              <a:t>L’orario antimeridiano è il seguente :</a:t>
            </a:r>
          </a:p>
          <a:p>
            <a:pPr algn="ctr"/>
            <a:endParaRPr lang="it-IT" altLang="it-IT" sz="1800"/>
          </a:p>
          <a:p>
            <a:pPr algn="ctr"/>
            <a:r>
              <a:rPr lang="it-IT" altLang="it-IT" sz="1800" b="1"/>
              <a:t>lunedì – martedì – mercoledì – giovedì                </a:t>
            </a:r>
          </a:p>
          <a:p>
            <a:pPr algn="ctr"/>
            <a:r>
              <a:rPr lang="it-IT" altLang="it-IT" sz="1800" b="1"/>
              <a:t>ore 8,30 – 13.00</a:t>
            </a:r>
          </a:p>
          <a:p>
            <a:pPr algn="ctr"/>
            <a:r>
              <a:rPr lang="it-IT" altLang="it-IT" sz="1800"/>
              <a:t>    </a:t>
            </a:r>
            <a:r>
              <a:rPr lang="it-IT" altLang="it-IT" sz="1800" b="1"/>
              <a:t>venerdì                                                              </a:t>
            </a:r>
          </a:p>
          <a:p>
            <a:pPr algn="ctr"/>
            <a:r>
              <a:rPr lang="it-IT" altLang="it-IT" sz="1800" b="1"/>
              <a:t>ore 8,30 – 12,30 </a:t>
            </a:r>
            <a:r>
              <a:rPr lang="it-IT" altLang="it-IT" sz="1800"/>
              <a:t>                     </a:t>
            </a:r>
          </a:p>
        </p:txBody>
      </p:sp>
      <p:pic>
        <p:nvPicPr>
          <p:cNvPr id="11267" name="Picture 10" descr="ORARIO-DELLE-LEZIO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6350"/>
            <a:ext cx="24479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8485" r="68180" b="4956"/>
          <a:stretch/>
        </p:blipFill>
        <p:spPr bwMode="auto">
          <a:xfrm>
            <a:off x="467544" y="764704"/>
            <a:ext cx="864369" cy="55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7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940966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Cosa serve….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536" y="1354687"/>
            <a:ext cx="8136904" cy="5119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                       È la nostra divisa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Viene consegnato il primo giorno di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scuola ( € 5 )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Si possono prenotare in cartoleria</a:t>
            </a:r>
          </a:p>
          <a:p>
            <a:pPr marL="0" indent="0">
              <a:buNone/>
            </a:pPr>
            <a:r>
              <a:rPr lang="it-IT" dirty="0" smtClean="0"/>
              <a:t>              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Viene appesa fuori da scuola,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data alla scuola dell’infanzia ed in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cartoleria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" y="2708920"/>
            <a:ext cx="1188132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0" t="44132" b="6267"/>
          <a:stretch/>
        </p:blipFill>
        <p:spPr bwMode="auto">
          <a:xfrm>
            <a:off x="899592" y="1354687"/>
            <a:ext cx="1080120" cy="1002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6114" r="5395" b="3371"/>
          <a:stretch/>
        </p:blipFill>
        <p:spPr bwMode="auto">
          <a:xfrm>
            <a:off x="695994" y="3861048"/>
            <a:ext cx="1188401" cy="8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3373" r="3934" b="3920"/>
          <a:stretch/>
        </p:blipFill>
        <p:spPr bwMode="auto">
          <a:xfrm rot="20500281">
            <a:off x="936179" y="4968932"/>
            <a:ext cx="772412" cy="11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043609" y="523072"/>
            <a:ext cx="6912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it-IT" altLang="it-IT" sz="2400" b="1" u="sng" dirty="0">
              <a:solidFill>
                <a:srgbClr val="7030A0"/>
              </a:solidFill>
            </a:endParaRPr>
          </a:p>
          <a:p>
            <a:pPr algn="ctr"/>
            <a:r>
              <a:rPr lang="it-IT" altLang="it-IT" sz="1600" dirty="0" smtClean="0"/>
              <a:t> </a:t>
            </a:r>
            <a:endParaRPr lang="it-IT" altLang="it-IT" sz="1600" dirty="0"/>
          </a:p>
          <a:p>
            <a:pPr algn="ctr"/>
            <a:endParaRPr lang="it-IT" altLang="it-IT" sz="1600" dirty="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68312" y="2240383"/>
            <a:ext cx="53278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FF0000"/>
                </a:solidFill>
              </a:rPr>
              <a:t>“Il nuoto nello zaino”</a:t>
            </a:r>
            <a:r>
              <a:rPr lang="it-IT" altLang="it-IT" dirty="0"/>
              <a:t> </a:t>
            </a:r>
          </a:p>
          <a:p>
            <a:r>
              <a:rPr lang="it-IT" altLang="it-IT" dirty="0"/>
              <a:t>presso la piscina di Merone, nel periodo tra marzo e </a:t>
            </a:r>
            <a:r>
              <a:rPr lang="it-IT" altLang="it-IT" dirty="0" smtClean="0"/>
              <a:t>maggio ( 1° e 2° ), tra ottobre e dicembre ( 3° 4° e 5° )  </a:t>
            </a:r>
            <a:r>
              <a:rPr lang="it-IT" altLang="it-IT" dirty="0"/>
              <a:t>per un totale di 10 lezioni.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981507" y="3528824"/>
            <a:ext cx="61206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FF0000"/>
                </a:solidFill>
              </a:rPr>
              <a:t>“Progetto di avviamento allo sport”</a:t>
            </a:r>
          </a:p>
          <a:p>
            <a:r>
              <a:rPr lang="it-IT" altLang="it-IT" dirty="0"/>
              <a:t>tenuto da un esperto, nel periodo tra novembre e </a:t>
            </a:r>
            <a:r>
              <a:rPr lang="it-IT" altLang="it-IT" dirty="0" smtClean="0"/>
              <a:t>gennaio ( 1° 2° ), da febbraio a maggio( 3° 4° e 5° ), per un totale di 15 ore per classe.</a:t>
            </a:r>
            <a:endParaRPr lang="it-IT" altLang="it-IT" dirty="0"/>
          </a:p>
        </p:txBody>
      </p:sp>
      <p:pic>
        <p:nvPicPr>
          <p:cNvPr id="16392" name="Picture 8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8591" r="3546" b="11034"/>
          <a:stretch/>
        </p:blipFill>
        <p:spPr bwMode="auto">
          <a:xfrm>
            <a:off x="6444208" y="2347749"/>
            <a:ext cx="1872208" cy="109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ttangolo 1"/>
          <p:cNvSpPr/>
          <p:nvPr/>
        </p:nvSpPr>
        <p:spPr>
          <a:xfrm>
            <a:off x="2637842" y="4797152"/>
            <a:ext cx="5318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 smtClean="0">
                <a:solidFill>
                  <a:srgbClr val="FF0000"/>
                </a:solidFill>
              </a:rPr>
              <a:t>«Progetto musicale:</a:t>
            </a:r>
            <a:r>
              <a:rPr lang="it-IT" altLang="it-IT" dirty="0" smtClean="0"/>
              <a:t> </a:t>
            </a:r>
            <a:r>
              <a:rPr lang="it-IT" altLang="it-IT" dirty="0">
                <a:solidFill>
                  <a:srgbClr val="FF0000"/>
                </a:solidFill>
              </a:rPr>
              <a:t>OPERA </a:t>
            </a:r>
            <a:r>
              <a:rPr lang="it-IT" altLang="it-IT" dirty="0" smtClean="0">
                <a:solidFill>
                  <a:srgbClr val="FF0000"/>
                </a:solidFill>
              </a:rPr>
              <a:t>DOMANI» </a:t>
            </a:r>
            <a:endParaRPr lang="it-IT" altLang="it-IT" dirty="0">
              <a:solidFill>
                <a:srgbClr val="FF0000"/>
              </a:solidFill>
            </a:endParaRPr>
          </a:p>
          <a:p>
            <a:r>
              <a:rPr lang="it-IT" altLang="it-IT" dirty="0" smtClean="0"/>
              <a:t>quest’anno sarà: Il </a:t>
            </a:r>
            <a:r>
              <a:rPr lang="it-IT" altLang="it-IT" dirty="0"/>
              <a:t>barbiere di </a:t>
            </a:r>
            <a:r>
              <a:rPr lang="it-IT" altLang="it-IT" dirty="0" smtClean="0"/>
              <a:t>Siviglia. Alla fine del percorso gli alunni parteciperanno allo spettacolo presso il teatro sociale di Como</a:t>
            </a:r>
            <a:endParaRPr lang="it-IT" altLang="it-IT" dirty="0"/>
          </a:p>
          <a:p>
            <a:endParaRPr lang="it-IT" alt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1" y="5151641"/>
            <a:ext cx="14446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5353"/>
          <a:stretch/>
        </p:blipFill>
        <p:spPr bwMode="auto">
          <a:xfrm>
            <a:off x="1187624" y="213360"/>
            <a:ext cx="6624736" cy="177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84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94656" y="764704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FF0000"/>
                </a:solidFill>
              </a:rPr>
              <a:t>“Educazione alla legalità”  </a:t>
            </a:r>
            <a:r>
              <a:rPr lang="it-IT" altLang="it-IT" b="1" dirty="0" smtClean="0"/>
              <a:t>( </a:t>
            </a:r>
            <a:r>
              <a:rPr lang="it-IT" altLang="it-IT" b="1" dirty="0"/>
              <a:t>educazione stradale) </a:t>
            </a:r>
            <a:r>
              <a:rPr lang="it-IT" altLang="it-IT" dirty="0"/>
              <a:t>organizzato dal comandante della polizia urbana di </a:t>
            </a:r>
            <a:r>
              <a:rPr lang="it-IT" altLang="it-IT" dirty="0" smtClean="0"/>
              <a:t>Canzo, nelle classi terze, quarte e quinte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82492" y="2492896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 smtClean="0">
                <a:solidFill>
                  <a:srgbClr val="FF0000"/>
                </a:solidFill>
              </a:rPr>
              <a:t>«Progetto Francoforte»</a:t>
            </a:r>
            <a:r>
              <a:rPr lang="it-IT" altLang="it-IT" dirty="0" smtClean="0"/>
              <a:t> </a:t>
            </a:r>
            <a:r>
              <a:rPr lang="it-IT" altLang="it-IT" dirty="0"/>
              <a:t>gemellaggio con la classe </a:t>
            </a:r>
            <a:r>
              <a:rPr lang="it-IT" altLang="it-IT" dirty="0" smtClean="0"/>
              <a:t>4°  </a:t>
            </a:r>
            <a:r>
              <a:rPr lang="it-IT" altLang="it-IT" dirty="0"/>
              <a:t>della Willemerschule di Francoforte.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782492" y="4149080"/>
            <a:ext cx="6165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«</a:t>
            </a:r>
            <a:r>
              <a:rPr lang="it-IT" b="1" dirty="0" err="1" smtClean="0">
                <a:solidFill>
                  <a:srgbClr val="FF0000"/>
                </a:solidFill>
              </a:rPr>
              <a:t>Shoàh</a:t>
            </a:r>
            <a:r>
              <a:rPr lang="it-IT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it-IT" dirty="0" smtClean="0"/>
              <a:t>Spettacolo teatrale, presso il Teatro Sociale di Canzo, in occasione della giornata della memoria; impegnate le classi quinte.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78260" y="364502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100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82" y="1524520"/>
            <a:ext cx="2527077" cy="25270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64" y="5283788"/>
            <a:ext cx="1517878" cy="1212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47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2613" y="2136775"/>
            <a:ext cx="7920037" cy="3671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FF0000"/>
                </a:solidFill>
              </a:rPr>
              <a:t>PROGETTO ERASMUS</a:t>
            </a:r>
            <a:br>
              <a:rPr lang="it-IT" sz="2000" dirty="0">
                <a:solidFill>
                  <a:srgbClr val="FF0000"/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LABORATORIO: “CRESCERE FIORI E PIANTE” </a:t>
            </a:r>
            <a:br>
              <a:rPr lang="it-IT" sz="2000" dirty="0">
                <a:solidFill>
                  <a:srgbClr val="FF0000"/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/>
            </a:r>
            <a:br>
              <a:rPr lang="it-IT" sz="2000" dirty="0">
                <a:solidFill>
                  <a:srgbClr val="FF0000"/>
                </a:solidFill>
              </a:rPr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Il percorso include una serie di laboratori pratici incentrati sull’educazione ambientale e sulla coltivazione di fiori e piante allo scopo di sviluppare, negli alunni, il rispetto degli altri.  Saranno previste uscite sul territorio per tenere puliti i sentieri, lezione di botanica, coltivazione di fiori e piante, ..</a:t>
            </a:r>
            <a:br>
              <a:rPr lang="it-IT" sz="2000" dirty="0"/>
            </a:br>
            <a:r>
              <a:rPr lang="it-IT" sz="2000" dirty="0"/>
              <a:t>Il percorso sarà effettuato per un’ora alla settimana partendo dal 28 di novembre fino al termine dell’anno scolastico. Saranno coinvolte associazioni locali,  genitori, esperti,..</a:t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6" name="Segnaposto testo 2"/>
          <p:cNvSpPr txBox="1">
            <a:spLocks/>
          </p:cNvSpPr>
          <p:nvPr/>
        </p:nvSpPr>
        <p:spPr bwMode="auto">
          <a:xfrm>
            <a:off x="4211638" y="3860800"/>
            <a:ext cx="33845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2000" kern="0" dirty="0">
              <a:solidFill>
                <a:prstClr val="black"/>
              </a:solidFill>
            </a:endParaRPr>
          </a:p>
        </p:txBody>
      </p:sp>
      <p:pic>
        <p:nvPicPr>
          <p:cNvPr id="5122" name="Picture 2" descr="Risultati immagini per erasmus pl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6" b="25890"/>
          <a:stretch/>
        </p:blipFill>
        <p:spPr bwMode="auto">
          <a:xfrm>
            <a:off x="2555776" y="350520"/>
            <a:ext cx="4320480" cy="7467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t="20789" r="7163" b="20855"/>
          <a:stretch/>
        </p:blipFill>
        <p:spPr bwMode="auto">
          <a:xfrm>
            <a:off x="899592" y="5410201"/>
            <a:ext cx="2952328" cy="112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Collaborazioni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it-IT" u="sng" dirty="0" smtClean="0">
                <a:solidFill>
                  <a:schemeClr val="tx1"/>
                </a:solidFill>
                <a:latin typeface="Century Schoolbook" pitchFamily="18" charset="0"/>
              </a:rPr>
              <a:t>CAI di Canzo</a:t>
            </a:r>
            <a:r>
              <a:rPr lang="it-IT" dirty="0" smtClean="0">
                <a:solidFill>
                  <a:schemeClr val="tx1"/>
                </a:solidFill>
                <a:latin typeface="Century Schoolbook" pitchFamily="18" charset="0"/>
              </a:rPr>
              <a:t>: uscite didattiche sul territorio, interventi di esperti</a:t>
            </a:r>
          </a:p>
          <a:p>
            <a:r>
              <a:rPr lang="it-IT" u="sng" dirty="0" smtClean="0">
                <a:solidFill>
                  <a:schemeClr val="tx1"/>
                </a:solidFill>
                <a:latin typeface="Century Schoolbook" pitchFamily="18" charset="0"/>
              </a:rPr>
              <a:t>Cumpagnia di Nost</a:t>
            </a:r>
            <a:r>
              <a:rPr lang="it-IT" dirty="0" smtClean="0">
                <a:solidFill>
                  <a:schemeClr val="tx1"/>
                </a:solidFill>
                <a:latin typeface="Century Schoolbook" pitchFamily="18" charset="0"/>
              </a:rPr>
              <a:t>: seguendo la stella e apertura presepe, cioccolata in piazza in occasione della «Giubiana»</a:t>
            </a:r>
          </a:p>
          <a:p>
            <a:r>
              <a:rPr lang="it-IT" u="sng" dirty="0" smtClean="0">
                <a:solidFill>
                  <a:schemeClr val="tx1"/>
                </a:solidFill>
                <a:latin typeface="Century Schoolbook" pitchFamily="18" charset="0"/>
              </a:rPr>
              <a:t>Alpini</a:t>
            </a:r>
            <a:r>
              <a:rPr lang="it-IT" dirty="0" smtClean="0">
                <a:solidFill>
                  <a:schemeClr val="tx1"/>
                </a:solidFill>
                <a:latin typeface="Century Schoolbook" pitchFamily="18" charset="0"/>
              </a:rPr>
              <a:t>: pulizia sentiero</a:t>
            </a:r>
          </a:p>
          <a:p>
            <a:r>
              <a:rPr lang="it-IT" u="sng" dirty="0" smtClean="0">
                <a:solidFill>
                  <a:schemeClr val="tx1"/>
                </a:solidFill>
                <a:latin typeface="Century Schoolbook" pitchFamily="18" charset="0"/>
              </a:rPr>
              <a:t>Biblioteca di Canzo</a:t>
            </a:r>
            <a:r>
              <a:rPr lang="it-IT" dirty="0" smtClean="0">
                <a:solidFill>
                  <a:schemeClr val="tx1"/>
                </a:solidFill>
                <a:latin typeface="Century Schoolbook" pitchFamily="18" charset="0"/>
              </a:rPr>
              <a:t>: prestito di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Century Schoolbook" pitchFamily="18" charset="0"/>
              </a:rPr>
              <a:t>    libri ( una volta al mese,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Century Schoolbook" pitchFamily="18" charset="0"/>
              </a:rPr>
              <a:t>    con tessera sanitaria )</a:t>
            </a:r>
            <a:endParaRPr lang="it-IT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94" y="3933056"/>
            <a:ext cx="2435565" cy="182499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2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1475656" y="1268760"/>
            <a:ext cx="6119813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3600" kern="10" dirty="0" smtClean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01762" y="3789040"/>
            <a:ext cx="7467600" cy="128701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Iscrizioni tramite modulo, consegnato dal comune</a:t>
            </a:r>
            <a:endParaRPr lang="it-IT" sz="36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" b="34090"/>
          <a:stretch/>
        </p:blipFill>
        <p:spPr bwMode="auto">
          <a:xfrm>
            <a:off x="1043608" y="1158239"/>
            <a:ext cx="7128792" cy="255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21326" r="4937" b="21326"/>
          <a:stretch/>
        </p:blipFill>
        <p:spPr bwMode="auto">
          <a:xfrm>
            <a:off x="1763687" y="1517596"/>
            <a:ext cx="5831781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971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4"/>
          <p:cNvSpPr>
            <a:spLocks noChangeArrowheads="1" noChangeShapeType="1" noTextEdit="1"/>
          </p:cNvSpPr>
          <p:nvPr/>
        </p:nvSpPr>
        <p:spPr bwMode="auto">
          <a:xfrm>
            <a:off x="3419475" y="620713"/>
            <a:ext cx="28797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rPr>
              <a:t>Mensa scolastica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539750" y="1748255"/>
            <a:ext cx="792003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it-IT" altLang="it-IT" sz="1800" dirty="0"/>
              <a:t>Dal 2002 è in funzione la mensa scolastica.</a:t>
            </a:r>
          </a:p>
          <a:p>
            <a:pPr>
              <a:tabLst>
                <a:tab pos="457200" algn="l"/>
              </a:tabLst>
            </a:pPr>
            <a:r>
              <a:rPr lang="it-IT" altLang="it-IT" sz="1800" dirty="0"/>
              <a:t>Per il corrente anno scolastico  149  alunni circa  hanno chiesto di poter usufruire della mensa che è in funzione nei giorni di rientro pomeridiano, dalle 13.00 alle 14.00.</a:t>
            </a:r>
          </a:p>
          <a:p>
            <a:pPr>
              <a:tabLst>
                <a:tab pos="457200" algn="l"/>
              </a:tabLst>
            </a:pPr>
            <a:endParaRPr lang="it-IT" altLang="it-IT" sz="1800" dirty="0"/>
          </a:p>
          <a:p>
            <a:pPr>
              <a:tabLst>
                <a:tab pos="457200" algn="l"/>
              </a:tabLst>
            </a:pPr>
            <a:r>
              <a:rPr lang="it-IT" altLang="it-IT" sz="1800" dirty="0"/>
              <a:t>Gli alunni sono divisi in 5 gruppi .</a:t>
            </a:r>
          </a:p>
          <a:p>
            <a:pPr>
              <a:tabLst>
                <a:tab pos="457200" algn="l"/>
              </a:tabLst>
            </a:pPr>
            <a:r>
              <a:rPr lang="it-IT" altLang="it-IT" sz="1800" dirty="0"/>
              <a:t>L’assistenza alla mensa prevede la presenza giornaliera di 5 insegnanti per un totale di  20 ore  alla settimana.</a:t>
            </a:r>
          </a:p>
          <a:p>
            <a:pPr>
              <a:tabLst>
                <a:tab pos="457200" algn="l"/>
              </a:tabLst>
            </a:pPr>
            <a:r>
              <a:rPr lang="it-IT" altLang="it-IT" sz="1800" dirty="0"/>
              <a:t> </a:t>
            </a:r>
          </a:p>
          <a:p>
            <a:pPr>
              <a:tabLst>
                <a:tab pos="457200" algn="l"/>
              </a:tabLst>
            </a:pPr>
            <a:r>
              <a:rPr lang="it-IT" altLang="it-IT" sz="1800" dirty="0"/>
              <a:t>L’organizzazione del tempo- mensa viene così suddivisa :</a:t>
            </a:r>
          </a:p>
          <a:p>
            <a:pPr>
              <a:tabLst>
                <a:tab pos="457200" algn="l"/>
              </a:tabLst>
            </a:pPr>
            <a:endParaRPr lang="it-IT" altLang="it-IT" sz="1800" dirty="0"/>
          </a:p>
          <a:p>
            <a:pPr>
              <a:buFont typeface="Wingdings" pitchFamily="2" charset="2"/>
              <a:buChar char=""/>
              <a:tabLst>
                <a:tab pos="457200" algn="l"/>
              </a:tabLst>
            </a:pPr>
            <a:r>
              <a:rPr lang="it-IT" altLang="it-IT" sz="1800" dirty="0"/>
              <a:t> momento del pranzo inteso come momento di socializzazione e di       </a:t>
            </a:r>
          </a:p>
          <a:p>
            <a:pPr>
              <a:buFont typeface="Wingdings" pitchFamily="2" charset="2"/>
              <a:buNone/>
              <a:tabLst>
                <a:tab pos="457200" algn="l"/>
              </a:tabLst>
            </a:pPr>
            <a:r>
              <a:rPr lang="it-IT" altLang="it-IT" sz="1800" dirty="0"/>
              <a:t>  interiorizzazione di regole igieniche e alimentari;</a:t>
            </a:r>
          </a:p>
          <a:p>
            <a:pPr>
              <a:buFont typeface="Wingdings" pitchFamily="2" charset="2"/>
              <a:buChar char=""/>
              <a:tabLst>
                <a:tab pos="457200" algn="l"/>
              </a:tabLst>
            </a:pPr>
            <a:r>
              <a:rPr lang="it-IT" altLang="it-IT" sz="1800" dirty="0"/>
              <a:t> attività ludico – ricreative negli spazi interni ed esterni della scuola </a:t>
            </a:r>
            <a:endParaRPr lang="it-IT" altLang="it-IT" sz="1800" dirty="0" smtClean="0"/>
          </a:p>
          <a:p>
            <a:pPr>
              <a:tabLst>
                <a:tab pos="457200" algn="l"/>
              </a:tabLst>
            </a:pPr>
            <a:r>
              <a:rPr lang="it-IT" altLang="it-IT" sz="1800" dirty="0" smtClean="0"/>
              <a:t>( </a:t>
            </a:r>
            <a:r>
              <a:rPr lang="it-IT" altLang="it-IT" sz="1800" dirty="0"/>
              <a:t>aule</a:t>
            </a:r>
            <a:r>
              <a:rPr lang="it-IT" altLang="it-IT" sz="1800" dirty="0" smtClean="0"/>
              <a:t>,</a:t>
            </a:r>
            <a:r>
              <a:rPr lang="it-IT" altLang="it-IT" dirty="0"/>
              <a:t> </a:t>
            </a:r>
            <a:r>
              <a:rPr lang="it-IT" altLang="it-IT" sz="1800" dirty="0" smtClean="0"/>
              <a:t> </a:t>
            </a:r>
            <a:r>
              <a:rPr lang="it-IT" altLang="it-IT" sz="1800" dirty="0"/>
              <a:t>giardino )</a:t>
            </a:r>
          </a:p>
        </p:txBody>
      </p:sp>
      <p:pic>
        <p:nvPicPr>
          <p:cNvPr id="51204" name="Picture 7" descr="cuoc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33375"/>
            <a:ext cx="13112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68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685</Words>
  <Application>Microsoft Office PowerPoint</Application>
  <PresentationFormat>Presentazione su schermo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Loggia</vt:lpstr>
      <vt:lpstr>Executive</vt:lpstr>
      <vt:lpstr>                                 Scuola Primaria «G.Marconi» Canzo                    www.scuoleasso.it</vt:lpstr>
      <vt:lpstr>Presentazione standard di PowerPoint</vt:lpstr>
      <vt:lpstr>Cosa serve….</vt:lpstr>
      <vt:lpstr>Presentazione standard di PowerPoint</vt:lpstr>
      <vt:lpstr>Presentazione standard di PowerPoint</vt:lpstr>
      <vt:lpstr>PROGETTO ERASMUS LABORATORIO: “CRESCERE FIORI E PIANTE”    Il percorso include una serie di laboratori pratici incentrati sull’educazione ambientale e sulla coltivazione di fiori e piante allo scopo di sviluppare, negli alunni, il rispetto degli altri.  Saranno previste uscite sul territorio per tenere puliti i sentieri, lezione di botanica, coltivazione di fiori e piante, .. Il percorso sarà effettuato per un’ora alla settimana partendo dal 28 di novembre fino al termine dell’anno scolastico. Saranno coinvolte associazioni locali,  genitori, esperti,..  </vt:lpstr>
      <vt:lpstr>Collaborazioni</vt:lpstr>
      <vt:lpstr>Iscrizioni tramite modulo, consegnato dal comune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aver partecipato al nostro   Vi aspettiamo a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Open day 2017</dc:title>
  <dc:creator>Iris</dc:creator>
  <cp:lastModifiedBy>LptEle01</cp:lastModifiedBy>
  <cp:revision>20</cp:revision>
  <dcterms:created xsi:type="dcterms:W3CDTF">2017-01-03T09:25:05Z</dcterms:created>
  <dcterms:modified xsi:type="dcterms:W3CDTF">2017-01-14T09:08:30Z</dcterms:modified>
</cp:coreProperties>
</file>