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7" r:id="rId3"/>
    <p:sldId id="257" r:id="rId4"/>
    <p:sldId id="258" r:id="rId5"/>
    <p:sldId id="259" r:id="rId6"/>
    <p:sldId id="264" r:id="rId7"/>
    <p:sldId id="260" r:id="rId8"/>
    <p:sldId id="261" r:id="rId9"/>
    <p:sldId id="262" r:id="rId10"/>
    <p:sldId id="263" r:id="rId11"/>
    <p:sldId id="265" r:id="rId12"/>
    <p:sldId id="268" r:id="rId13"/>
    <p:sldId id="269" r:id="rId14"/>
    <p:sldId id="266" r:id="rId15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54512-3DEC-40AD-A51C-49AF096F807A}" type="datetimeFigureOut">
              <a:rPr lang="it-IT" smtClean="0"/>
              <a:pPr/>
              <a:t>22/04/2017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AD977-69CF-4783-80F3-7C2A7BA0027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54512-3DEC-40AD-A51C-49AF096F807A}" type="datetimeFigureOut">
              <a:rPr lang="it-IT" smtClean="0"/>
              <a:pPr/>
              <a:t>22/04/2017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AD977-69CF-4783-80F3-7C2A7BA0027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54512-3DEC-40AD-A51C-49AF096F807A}" type="datetimeFigureOut">
              <a:rPr lang="it-IT" smtClean="0"/>
              <a:pPr/>
              <a:t>22/04/2017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AD977-69CF-4783-80F3-7C2A7BA0027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54512-3DEC-40AD-A51C-49AF096F807A}" type="datetimeFigureOut">
              <a:rPr lang="it-IT" smtClean="0"/>
              <a:pPr/>
              <a:t>22/04/2017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AD977-69CF-4783-80F3-7C2A7BA0027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54512-3DEC-40AD-A51C-49AF096F807A}" type="datetimeFigureOut">
              <a:rPr lang="it-IT" smtClean="0"/>
              <a:pPr/>
              <a:t>22/04/2017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AD977-69CF-4783-80F3-7C2A7BA0027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54512-3DEC-40AD-A51C-49AF096F807A}" type="datetimeFigureOut">
              <a:rPr lang="it-IT" smtClean="0"/>
              <a:pPr/>
              <a:t>22/04/2017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AD977-69CF-4783-80F3-7C2A7BA0027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54512-3DEC-40AD-A51C-49AF096F807A}" type="datetimeFigureOut">
              <a:rPr lang="it-IT" smtClean="0"/>
              <a:pPr/>
              <a:t>22/04/2017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AD977-69CF-4783-80F3-7C2A7BA0027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54512-3DEC-40AD-A51C-49AF096F807A}" type="datetimeFigureOut">
              <a:rPr lang="it-IT" smtClean="0"/>
              <a:pPr/>
              <a:t>22/04/2017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AD977-69CF-4783-80F3-7C2A7BA0027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54512-3DEC-40AD-A51C-49AF096F807A}" type="datetimeFigureOut">
              <a:rPr lang="it-IT" smtClean="0"/>
              <a:pPr/>
              <a:t>22/04/2017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AD977-69CF-4783-80F3-7C2A7BA0027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54512-3DEC-40AD-A51C-49AF096F807A}" type="datetimeFigureOut">
              <a:rPr lang="it-IT" smtClean="0"/>
              <a:pPr/>
              <a:t>22/04/2017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AD977-69CF-4783-80F3-7C2A7BA0027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54512-3DEC-40AD-A51C-49AF096F807A}" type="datetimeFigureOut">
              <a:rPr lang="it-IT" smtClean="0"/>
              <a:pPr/>
              <a:t>22/04/2017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AD977-69CF-4783-80F3-7C2A7BA0027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454512-3DEC-40AD-A51C-49AF096F807A}" type="datetimeFigureOut">
              <a:rPr lang="it-IT" smtClean="0"/>
              <a:pPr/>
              <a:t>22/04/2017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5AD977-69CF-4783-80F3-7C2A7BA00270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Relationship Id="rId9" Type="http://schemas.openxmlformats.org/officeDocument/2006/relationships/image" Target="../media/image6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11" Type="http://schemas.openxmlformats.org/officeDocument/2006/relationships/image" Target="../media/image70.jpeg"/><Relationship Id="rId5" Type="http://schemas.openxmlformats.org/officeDocument/2006/relationships/image" Target="../media/image64.jpeg"/><Relationship Id="rId10" Type="http://schemas.openxmlformats.org/officeDocument/2006/relationships/image" Target="../media/image69.jpeg"/><Relationship Id="rId4" Type="http://schemas.openxmlformats.org/officeDocument/2006/relationships/image" Target="../media/image63.jpeg"/><Relationship Id="rId9" Type="http://schemas.openxmlformats.org/officeDocument/2006/relationships/image" Target="../media/image68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openxmlformats.org/officeDocument/2006/relationships/image" Target="../media/image72.jpeg"/><Relationship Id="rId7" Type="http://schemas.openxmlformats.org/officeDocument/2006/relationships/image" Target="../media/image76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10" Type="http://schemas.openxmlformats.org/officeDocument/2006/relationships/image" Target="../media/image44.jpeg"/><Relationship Id="rId4" Type="http://schemas.openxmlformats.org/officeDocument/2006/relationships/image" Target="../media/image38.jpeg"/><Relationship Id="rId9" Type="http://schemas.openxmlformats.org/officeDocument/2006/relationships/image" Target="../media/image4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Relationship Id="rId9" Type="http://schemas.openxmlformats.org/officeDocument/2006/relationships/image" Target="../media/image5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it-IT" sz="3200" dirty="0" smtClean="0">
                <a:latin typeface="Comic Sans MS" pitchFamily="66" charset="0"/>
              </a:rPr>
              <a:t>Le</a:t>
            </a:r>
            <a:r>
              <a:rPr lang="it-IT" sz="3200" dirty="0" smtClean="0"/>
              <a:t> api a scuola</a:t>
            </a:r>
            <a:r>
              <a:rPr lang="it-IT" sz="3200" dirty="0" smtClean="0">
                <a:latin typeface="Comic Sans MS" pitchFamily="66" charset="0"/>
              </a:rPr>
              <a:t/>
            </a:r>
            <a:br>
              <a:rPr lang="it-IT" sz="3200" dirty="0" smtClean="0">
                <a:latin typeface="Comic Sans MS" pitchFamily="66" charset="0"/>
              </a:rPr>
            </a:br>
            <a:endParaRPr lang="it-IT" sz="3200" dirty="0">
              <a:latin typeface="Comic Sans MS" pitchFamily="66" charset="0"/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it-IT" sz="2800" dirty="0" smtClean="0">
                <a:latin typeface="Comic Sans MS" pitchFamily="66" charset="0"/>
              </a:rPr>
              <a:t>Doveva essere un’uscita è divenuta una piacevolissima visita.</a:t>
            </a:r>
            <a:endParaRPr lang="it-IT" sz="2800" dirty="0"/>
          </a:p>
        </p:txBody>
      </p:sp>
      <p:pic>
        <p:nvPicPr>
          <p:cNvPr id="4" name="Immagine 3" descr="IMG_277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188640"/>
            <a:ext cx="2736304" cy="3240360"/>
          </a:xfrm>
          <a:prstGeom prst="rect">
            <a:avLst/>
          </a:prstGeom>
        </p:spPr>
      </p:pic>
      <p:pic>
        <p:nvPicPr>
          <p:cNvPr id="5" name="Immagine 4" descr="IMG_277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4869160"/>
            <a:ext cx="3120080" cy="1800000"/>
          </a:xfrm>
          <a:prstGeom prst="rect">
            <a:avLst/>
          </a:prstGeom>
        </p:spPr>
      </p:pic>
      <p:pic>
        <p:nvPicPr>
          <p:cNvPr id="6" name="Immagine 5" descr="IMG_277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40152" y="260648"/>
            <a:ext cx="2880000" cy="3168352"/>
          </a:xfrm>
          <a:prstGeom prst="rect">
            <a:avLst/>
          </a:prstGeom>
        </p:spPr>
      </p:pic>
      <p:pic>
        <p:nvPicPr>
          <p:cNvPr id="7" name="Immagine 6" descr="IMG_277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652120" y="4869160"/>
            <a:ext cx="3120080" cy="172799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it-IT" sz="1800" dirty="0" smtClean="0">
                <a:latin typeface="Comic Sans MS" pitchFamily="66" charset="0"/>
              </a:rPr>
              <a:t>E </a:t>
            </a:r>
            <a:r>
              <a:rPr lang="it-IT" sz="1800" dirty="0" smtClean="0">
                <a:latin typeface="Comic Sans MS" pitchFamily="66" charset="0"/>
              </a:rPr>
              <a:t>adesso </a:t>
            </a:r>
            <a:r>
              <a:rPr lang="it-IT" sz="1800" b="1" dirty="0" smtClean="0">
                <a:latin typeface="Comic Sans MS" pitchFamily="66" charset="0"/>
              </a:rPr>
              <a:t>proviamo </a:t>
            </a:r>
            <a:r>
              <a:rPr lang="it-IT" sz="1800" b="1" dirty="0" smtClean="0">
                <a:latin typeface="Comic Sans MS" pitchFamily="66" charset="0"/>
              </a:rPr>
              <a:t>a fare … </a:t>
            </a:r>
            <a:br>
              <a:rPr lang="it-IT" sz="1800" b="1" dirty="0" smtClean="0">
                <a:latin typeface="Comic Sans MS" pitchFamily="66" charset="0"/>
              </a:rPr>
            </a:br>
            <a:r>
              <a:rPr lang="it-IT" sz="1800" b="1" dirty="0" smtClean="0">
                <a:latin typeface="Comic Sans MS" pitchFamily="66" charset="0"/>
              </a:rPr>
              <a:t>la smielatura</a:t>
            </a:r>
            <a:r>
              <a:rPr lang="it-IT" sz="1800" dirty="0" smtClean="0">
                <a:latin typeface="Comic Sans MS" pitchFamily="66" charset="0"/>
              </a:rPr>
              <a:t> </a:t>
            </a:r>
            <a:endParaRPr lang="it-IT" sz="1800" dirty="0">
              <a:latin typeface="Comic Sans MS" pitchFamily="66" charset="0"/>
            </a:endParaRPr>
          </a:p>
        </p:txBody>
      </p:sp>
      <p:pic>
        <p:nvPicPr>
          <p:cNvPr id="6" name="Immagine 5" descr="IMG_275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24128" y="1124744"/>
            <a:ext cx="2880000" cy="2160000"/>
          </a:xfrm>
          <a:prstGeom prst="rect">
            <a:avLst/>
          </a:prstGeom>
        </p:spPr>
      </p:pic>
      <p:pic>
        <p:nvPicPr>
          <p:cNvPr id="7" name="Immagine 6" descr="IMG_276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3068960"/>
            <a:ext cx="2592288" cy="3384376"/>
          </a:xfrm>
          <a:prstGeom prst="rect">
            <a:avLst/>
          </a:prstGeom>
        </p:spPr>
      </p:pic>
      <p:pic>
        <p:nvPicPr>
          <p:cNvPr id="8" name="Immagine 7" descr="IMG_276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12160" y="3284984"/>
            <a:ext cx="2880000" cy="2808312"/>
          </a:xfrm>
          <a:prstGeom prst="rect">
            <a:avLst/>
          </a:prstGeom>
        </p:spPr>
      </p:pic>
      <p:pic>
        <p:nvPicPr>
          <p:cNvPr id="9" name="Immagine 8" descr="IMG_275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99992" y="4509120"/>
            <a:ext cx="2880000" cy="2160000"/>
          </a:xfrm>
          <a:prstGeom prst="rect">
            <a:avLst/>
          </a:prstGeom>
        </p:spPr>
      </p:pic>
      <p:pic>
        <p:nvPicPr>
          <p:cNvPr id="10" name="Immagine 9" descr="IMG_277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67744" y="4797152"/>
            <a:ext cx="2400000" cy="1800000"/>
          </a:xfrm>
          <a:prstGeom prst="rect">
            <a:avLst/>
          </a:prstGeom>
        </p:spPr>
      </p:pic>
      <p:pic>
        <p:nvPicPr>
          <p:cNvPr id="11" name="Immagine 10" descr="IMG_2766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339752" y="3284984"/>
            <a:ext cx="2592288" cy="1440000"/>
          </a:xfrm>
          <a:prstGeom prst="rect">
            <a:avLst/>
          </a:prstGeom>
        </p:spPr>
      </p:pic>
      <p:pic>
        <p:nvPicPr>
          <p:cNvPr id="12" name="Immagine 11" descr="IMG_2741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51520" y="1124744"/>
            <a:ext cx="2400000" cy="1800000"/>
          </a:xfrm>
          <a:prstGeom prst="rect">
            <a:avLst/>
          </a:prstGeom>
        </p:spPr>
      </p:pic>
      <p:pic>
        <p:nvPicPr>
          <p:cNvPr id="14" name="Segnaposto contenuto 3" descr="IMG_2748.JPG"/>
          <p:cNvPicPr>
            <a:picLocks noGrp="1" noChangeAspect="1"/>
          </p:cNvPicPr>
          <p:nvPr>
            <p:ph idx="1"/>
          </p:nvPr>
        </p:nvPicPr>
        <p:blipFill>
          <a:blip r:embed="rId9" cstate="print"/>
          <a:stretch>
            <a:fillRect/>
          </a:stretch>
        </p:blipFill>
        <p:spPr>
          <a:xfrm>
            <a:off x="2771800" y="1124743"/>
            <a:ext cx="3358385" cy="2520000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1800" dirty="0" smtClean="0">
                <a:latin typeface="Comic Sans MS" pitchFamily="66" charset="0"/>
              </a:rPr>
              <a:t>… e dopo tanto impegno, </a:t>
            </a:r>
            <a:r>
              <a:rPr lang="it-IT" sz="1800" dirty="0" smtClean="0">
                <a:latin typeface="Comic Sans MS" pitchFamily="66" charset="0"/>
              </a:rPr>
              <a:t>è arrivato il momento dell’</a:t>
            </a:r>
            <a:r>
              <a:rPr lang="it-IT" sz="1800" dirty="0" smtClean="0">
                <a:latin typeface="Comic Sans MS" pitchFamily="66" charset="0"/>
              </a:rPr>
              <a:t>assaggio </a:t>
            </a:r>
            <a:endParaRPr lang="it-IT" sz="1800" dirty="0">
              <a:latin typeface="Comic Sans MS" pitchFamily="66" charset="0"/>
            </a:endParaRPr>
          </a:p>
        </p:txBody>
      </p:sp>
      <p:pic>
        <p:nvPicPr>
          <p:cNvPr id="4" name="Segnaposto contenuto 3" descr="IMG_279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59832" y="1340768"/>
            <a:ext cx="2880000" cy="2160000"/>
          </a:xfrm>
        </p:spPr>
      </p:pic>
      <p:pic>
        <p:nvPicPr>
          <p:cNvPr id="6" name="Immagine 5" descr="IMG_277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1196752"/>
            <a:ext cx="2880000" cy="2160000"/>
          </a:xfrm>
          <a:prstGeom prst="rect">
            <a:avLst/>
          </a:prstGeom>
        </p:spPr>
      </p:pic>
      <p:pic>
        <p:nvPicPr>
          <p:cNvPr id="7" name="Immagine 6" descr="IMG_277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3284984"/>
            <a:ext cx="2400000" cy="1800000"/>
          </a:xfrm>
          <a:prstGeom prst="rect">
            <a:avLst/>
          </a:prstGeom>
        </p:spPr>
      </p:pic>
      <p:pic>
        <p:nvPicPr>
          <p:cNvPr id="8" name="Immagine 7" descr="IMG_278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23728" y="4869160"/>
            <a:ext cx="2400000" cy="1800000"/>
          </a:xfrm>
          <a:prstGeom prst="rect">
            <a:avLst/>
          </a:prstGeom>
        </p:spPr>
      </p:pic>
      <p:pic>
        <p:nvPicPr>
          <p:cNvPr id="9" name="Immagine 8" descr="IMG_279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724128" y="1268760"/>
            <a:ext cx="2880000" cy="2160000"/>
          </a:xfrm>
          <a:prstGeom prst="rect">
            <a:avLst/>
          </a:prstGeom>
        </p:spPr>
      </p:pic>
      <p:pic>
        <p:nvPicPr>
          <p:cNvPr id="10" name="Immagine 9" descr="IMG_2797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339752" y="3212976"/>
            <a:ext cx="1620000" cy="2160000"/>
          </a:xfrm>
          <a:prstGeom prst="rect">
            <a:avLst/>
          </a:prstGeom>
        </p:spPr>
      </p:pic>
      <p:pic>
        <p:nvPicPr>
          <p:cNvPr id="11" name="Immagine 10" descr="IMG_2798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851920" y="3356992"/>
            <a:ext cx="3360000" cy="2520000"/>
          </a:xfrm>
          <a:prstGeom prst="rect">
            <a:avLst/>
          </a:prstGeom>
        </p:spPr>
      </p:pic>
      <p:pic>
        <p:nvPicPr>
          <p:cNvPr id="12" name="Immagine 11" descr="IMG_2800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020272" y="3645024"/>
            <a:ext cx="1620000" cy="2880320"/>
          </a:xfrm>
          <a:prstGeom prst="rect">
            <a:avLst/>
          </a:prstGeom>
        </p:spPr>
      </p:pic>
      <p:pic>
        <p:nvPicPr>
          <p:cNvPr id="13" name="Immagine 12" descr="IMG_2783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51520" y="5058000"/>
            <a:ext cx="2400000" cy="1611360"/>
          </a:xfrm>
          <a:prstGeom prst="rect">
            <a:avLst/>
          </a:prstGeom>
        </p:spPr>
      </p:pic>
      <p:pic>
        <p:nvPicPr>
          <p:cNvPr id="14" name="Immagine 13" descr="IMG_2784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788024" y="5085184"/>
            <a:ext cx="1920000" cy="1440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1800" dirty="0" smtClean="0">
                <a:latin typeface="Comic Sans MS" pitchFamily="66" charset="0"/>
              </a:rPr>
              <a:t>… i </a:t>
            </a:r>
            <a:r>
              <a:rPr lang="it-IT" sz="1800" dirty="0" smtClean="0">
                <a:latin typeface="Comic Sans MS" pitchFamily="66" charset="0"/>
              </a:rPr>
              <a:t>ritorni </a:t>
            </a:r>
            <a:r>
              <a:rPr lang="it-IT" sz="1800" dirty="0" smtClean="0">
                <a:latin typeface="Comic Sans MS" pitchFamily="66" charset="0"/>
              </a:rPr>
              <a:t>grafici dopo una restituzione verbale incredibilmente ricca di osservazioni e interventi </a:t>
            </a:r>
            <a:endParaRPr lang="it-IT" sz="1800" dirty="0">
              <a:latin typeface="Comic Sans MS" pitchFamily="66" charset="0"/>
            </a:endParaRPr>
          </a:p>
        </p:txBody>
      </p:sp>
      <p:pic>
        <p:nvPicPr>
          <p:cNvPr id="4" name="Segnaposto contenuto 3" descr="IMG_287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1268760"/>
            <a:ext cx="2880000" cy="2448272"/>
          </a:xfrm>
        </p:spPr>
      </p:pic>
      <p:pic>
        <p:nvPicPr>
          <p:cNvPr id="5" name="Immagine 4" descr="IMG_287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47864" y="1268760"/>
            <a:ext cx="2400000" cy="2664296"/>
          </a:xfrm>
          <a:prstGeom prst="rect">
            <a:avLst/>
          </a:prstGeom>
        </p:spPr>
      </p:pic>
      <p:pic>
        <p:nvPicPr>
          <p:cNvPr id="6" name="Immagine 5" descr="IMG_288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40152" y="1268760"/>
            <a:ext cx="2880000" cy="2160000"/>
          </a:xfrm>
          <a:prstGeom prst="rect">
            <a:avLst/>
          </a:prstGeom>
        </p:spPr>
      </p:pic>
      <p:pic>
        <p:nvPicPr>
          <p:cNvPr id="7" name="Immagine 6" descr="IMG_288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1520" y="3789040"/>
            <a:ext cx="2880000" cy="2924944"/>
          </a:xfrm>
          <a:prstGeom prst="rect">
            <a:avLst/>
          </a:prstGeom>
        </p:spPr>
      </p:pic>
      <p:pic>
        <p:nvPicPr>
          <p:cNvPr id="8" name="Immagine 7" descr="IMG_288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444208" y="3356992"/>
            <a:ext cx="2400000" cy="1800000"/>
          </a:xfrm>
          <a:prstGeom prst="rect">
            <a:avLst/>
          </a:prstGeom>
        </p:spPr>
      </p:pic>
      <p:pic>
        <p:nvPicPr>
          <p:cNvPr id="9" name="Immagine 8" descr="IMG_2878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131840" y="4077072"/>
            <a:ext cx="3360000" cy="2520000"/>
          </a:xfrm>
          <a:prstGeom prst="rect">
            <a:avLst/>
          </a:prstGeom>
        </p:spPr>
      </p:pic>
      <p:pic>
        <p:nvPicPr>
          <p:cNvPr id="10" name="Immagine 9" descr="IMG_2888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372200" y="4869160"/>
            <a:ext cx="2400000" cy="1800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1800" dirty="0" smtClean="0">
                <a:latin typeface="Comic Sans MS" pitchFamily="66" charset="0"/>
              </a:rPr>
              <a:t> …  e l’ esplosione di </a:t>
            </a:r>
            <a:r>
              <a:rPr lang="it-IT" sz="1800" dirty="0" smtClean="0">
                <a:latin typeface="Comic Sans MS" pitchFamily="66" charset="0"/>
              </a:rPr>
              <a:t>fiori </a:t>
            </a:r>
            <a:r>
              <a:rPr lang="it-IT" sz="1800" dirty="0" smtClean="0">
                <a:latin typeface="Comic Sans MS" pitchFamily="66" charset="0"/>
              </a:rPr>
              <a:t>… tanto amati dalle api …</a:t>
            </a:r>
            <a:endParaRPr lang="it-IT" sz="1800" dirty="0">
              <a:latin typeface="Comic Sans MS" pitchFamily="66" charset="0"/>
            </a:endParaRPr>
          </a:p>
        </p:txBody>
      </p:sp>
      <p:pic>
        <p:nvPicPr>
          <p:cNvPr id="4" name="Segnaposto contenuto 3" descr="IMG_289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1340768"/>
            <a:ext cx="3888432" cy="2520000"/>
          </a:xfrm>
          <a:prstGeom prst="rect">
            <a:avLst/>
          </a:prstGeom>
        </p:spPr>
      </p:pic>
      <p:pic>
        <p:nvPicPr>
          <p:cNvPr id="5" name="Immagine 4" descr="IMG_289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4149080"/>
            <a:ext cx="3672408" cy="2376264"/>
          </a:xfrm>
          <a:prstGeom prst="rect">
            <a:avLst/>
          </a:prstGeom>
        </p:spPr>
      </p:pic>
      <p:pic>
        <p:nvPicPr>
          <p:cNvPr id="6" name="Immagine 5" descr="IMG_289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27984" y="1556792"/>
            <a:ext cx="4320480" cy="2520000"/>
          </a:xfrm>
          <a:prstGeom prst="rect">
            <a:avLst/>
          </a:prstGeom>
        </p:spPr>
      </p:pic>
      <p:pic>
        <p:nvPicPr>
          <p:cNvPr id="7" name="Immagine 6" descr="IMG_288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419872" y="4149080"/>
            <a:ext cx="2400000" cy="2304256"/>
          </a:xfrm>
          <a:prstGeom prst="rect">
            <a:avLst/>
          </a:prstGeom>
        </p:spPr>
      </p:pic>
      <p:pic>
        <p:nvPicPr>
          <p:cNvPr id="9" name="Immagine 8" descr="IMG_277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508104" y="3933056"/>
            <a:ext cx="3240360" cy="2736304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2000" dirty="0" smtClean="0">
                <a:latin typeface="Comic Sans MS" pitchFamily="66" charset="0"/>
              </a:rPr>
              <a:t>Una bella esperienza!</a:t>
            </a:r>
            <a:endParaRPr lang="it-IT" sz="2000" dirty="0">
              <a:latin typeface="Comic Sans MS" pitchFamily="66" charset="0"/>
            </a:endParaRPr>
          </a:p>
        </p:txBody>
      </p:sp>
      <p:pic>
        <p:nvPicPr>
          <p:cNvPr id="4" name="Segnaposto contenuto 3" descr="IMG_277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11560" y="1556792"/>
            <a:ext cx="7632848" cy="4525963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sz="1800" b="1" dirty="0" smtClean="0">
                <a:latin typeface="Comic Sans MS" pitchFamily="66" charset="0"/>
              </a:rPr>
              <a:t>Il fuco Luciano ci racconta il mondo delle api.</a:t>
            </a:r>
            <a:br>
              <a:rPr lang="it-IT" sz="1800" b="1" dirty="0" smtClean="0">
                <a:latin typeface="Comic Sans MS" pitchFamily="66" charset="0"/>
              </a:rPr>
            </a:br>
            <a:r>
              <a:rPr lang="it-IT" sz="1800" dirty="0" smtClean="0">
                <a:latin typeface="Comic Sans MS" pitchFamily="66" charset="0"/>
              </a:rPr>
              <a:t>Il</a:t>
            </a:r>
            <a:r>
              <a:rPr lang="it-IT" sz="1800" b="1" dirty="0" smtClean="0">
                <a:latin typeface="Comic Sans MS" pitchFamily="66" charset="0"/>
              </a:rPr>
              <a:t>  “</a:t>
            </a:r>
            <a:r>
              <a:rPr lang="it-IT" sz="1800" dirty="0" smtClean="0">
                <a:latin typeface="Comic Sans MS" pitchFamily="66" charset="0"/>
              </a:rPr>
              <a:t>C’ era una volta  … “ diventa subito con la drammatizzazione il “C’ è ora …” </a:t>
            </a:r>
            <a:br>
              <a:rPr lang="it-IT" sz="1800" dirty="0" smtClean="0">
                <a:latin typeface="Comic Sans MS" pitchFamily="66" charset="0"/>
              </a:rPr>
            </a:br>
            <a:r>
              <a:rPr lang="it-IT" sz="1800" dirty="0" smtClean="0">
                <a:latin typeface="Comic Sans MS" pitchFamily="66" charset="0"/>
              </a:rPr>
              <a:t>diventiamo tutti delle api e siamo una grande famiglia nell’alveare con a capo una vera Regina … il gioco comincia</a:t>
            </a:r>
            <a:endParaRPr lang="it-IT" sz="1800" dirty="0">
              <a:latin typeface="Comic Sans MS" pitchFamily="66" charset="0"/>
            </a:endParaRPr>
          </a:p>
        </p:txBody>
      </p:sp>
      <p:pic>
        <p:nvPicPr>
          <p:cNvPr id="4" name="Segnaposto contenuto 3" descr="IMG_256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724128" y="4509120"/>
            <a:ext cx="2880000" cy="2160000"/>
          </a:xfrm>
        </p:spPr>
      </p:pic>
      <p:pic>
        <p:nvPicPr>
          <p:cNvPr id="5" name="Immagine 4" descr="IMG_258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4437112"/>
            <a:ext cx="2591968" cy="2160000"/>
          </a:xfrm>
          <a:prstGeom prst="rect">
            <a:avLst/>
          </a:prstGeom>
        </p:spPr>
      </p:pic>
      <p:pic>
        <p:nvPicPr>
          <p:cNvPr id="6" name="Immagine 5" descr="IMG_259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23728" y="1412776"/>
            <a:ext cx="4800000" cy="3600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it-IT" sz="2000" dirty="0" smtClean="0">
                <a:latin typeface="Comic Sans MS" pitchFamily="66" charset="0"/>
              </a:rPr>
              <a:t> Basta poco e ognuno ha un ruolo …  api ancelle, guardiane, bottinatrici, ceraiole,  nutrici, operaie … fuchi</a:t>
            </a:r>
            <a:endParaRPr lang="it-IT" sz="2000" dirty="0">
              <a:latin typeface="Comic Sans MS" pitchFamily="66" charset="0"/>
            </a:endParaRPr>
          </a:p>
        </p:txBody>
      </p:sp>
      <p:pic>
        <p:nvPicPr>
          <p:cNvPr id="4" name="Segnaposto contenuto 3" descr="IMG_257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1124744"/>
            <a:ext cx="2999960" cy="2808032"/>
          </a:xfrm>
        </p:spPr>
      </p:pic>
      <p:pic>
        <p:nvPicPr>
          <p:cNvPr id="5" name="Immagine 4" descr="IMG_257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31840" y="1268760"/>
            <a:ext cx="3360000" cy="2808312"/>
          </a:xfrm>
          <a:prstGeom prst="rect">
            <a:avLst/>
          </a:prstGeom>
        </p:spPr>
      </p:pic>
      <p:pic>
        <p:nvPicPr>
          <p:cNvPr id="6" name="Immagine 5" descr="IMG_257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88224" y="1196752"/>
            <a:ext cx="2339752" cy="2520000"/>
          </a:xfrm>
          <a:prstGeom prst="rect">
            <a:avLst/>
          </a:prstGeom>
        </p:spPr>
      </p:pic>
      <p:pic>
        <p:nvPicPr>
          <p:cNvPr id="7" name="Immagine 6" descr="IMG_257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9512" y="3933056"/>
            <a:ext cx="2711928" cy="2520000"/>
          </a:xfrm>
          <a:prstGeom prst="rect">
            <a:avLst/>
          </a:prstGeom>
        </p:spPr>
      </p:pic>
      <p:pic>
        <p:nvPicPr>
          <p:cNvPr id="8" name="Immagine 7" descr="IMG_258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483768" y="3789040"/>
            <a:ext cx="2855944" cy="2520000"/>
          </a:xfrm>
          <a:prstGeom prst="rect">
            <a:avLst/>
          </a:prstGeom>
        </p:spPr>
      </p:pic>
      <p:pic>
        <p:nvPicPr>
          <p:cNvPr id="9" name="Immagine 8" descr="IMG_2584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292080" y="3356992"/>
            <a:ext cx="2159920" cy="2952328"/>
          </a:xfrm>
          <a:prstGeom prst="rect">
            <a:avLst/>
          </a:prstGeom>
        </p:spPr>
      </p:pic>
      <p:pic>
        <p:nvPicPr>
          <p:cNvPr id="10" name="Immagine 9" descr="IMG_2585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092280" y="4509120"/>
            <a:ext cx="1799880" cy="2160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296144"/>
          </a:xfrm>
        </p:spPr>
        <p:txBody>
          <a:bodyPr>
            <a:normAutofit fontScale="90000"/>
          </a:bodyPr>
          <a:lstStyle/>
          <a:p>
            <a:r>
              <a:rPr lang="it-IT" sz="2000" dirty="0">
                <a:latin typeface="Comic Sans MS" pitchFamily="66" charset="0"/>
              </a:rPr>
              <a:t>L</a:t>
            </a:r>
            <a:r>
              <a:rPr lang="it-IT" sz="2000" dirty="0" smtClean="0">
                <a:latin typeface="Comic Sans MS" pitchFamily="66" charset="0"/>
              </a:rPr>
              <a:t>’alveare prende vita con i racconti dell’ape regina …  E’inverno, nell’alveare le api ventilatrici si stringono attorno all’ape regina per scaldarla … muovono le loro ali e si scambiano di posizione … la regina ci racconta delle uova, dell’uovo reale, delle ancelle, delle nutrici, delle spazzine  </a:t>
            </a:r>
            <a:endParaRPr lang="it-IT" sz="2000" dirty="0">
              <a:latin typeface="Comic Sans MS" pitchFamily="66" charset="0"/>
            </a:endParaRPr>
          </a:p>
        </p:txBody>
      </p:sp>
      <p:pic>
        <p:nvPicPr>
          <p:cNvPr id="4" name="Segnaposto contenuto 3" descr="IMG_258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1772816"/>
            <a:ext cx="3360001" cy="2520000"/>
          </a:xfrm>
        </p:spPr>
      </p:pic>
      <p:pic>
        <p:nvPicPr>
          <p:cNvPr id="5" name="Immagine 4" descr="IMG_259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07904" y="1484784"/>
            <a:ext cx="3360000" cy="3024056"/>
          </a:xfrm>
          <a:prstGeom prst="rect">
            <a:avLst/>
          </a:prstGeom>
        </p:spPr>
      </p:pic>
      <p:pic>
        <p:nvPicPr>
          <p:cNvPr id="6" name="Immagine 5" descr="IMG_260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520" y="4437112"/>
            <a:ext cx="2880000" cy="2160000"/>
          </a:xfrm>
          <a:prstGeom prst="rect">
            <a:avLst/>
          </a:prstGeom>
        </p:spPr>
      </p:pic>
      <p:pic>
        <p:nvPicPr>
          <p:cNvPr id="7" name="Immagine 6" descr="IMG_260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28184" y="1916832"/>
            <a:ext cx="2483768" cy="2520000"/>
          </a:xfrm>
          <a:prstGeom prst="rect">
            <a:avLst/>
          </a:prstGeom>
        </p:spPr>
      </p:pic>
      <p:pic>
        <p:nvPicPr>
          <p:cNvPr id="8" name="Immagine 7" descr="IMG_2608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084168" y="4293096"/>
            <a:ext cx="2880000" cy="2376264"/>
          </a:xfrm>
          <a:prstGeom prst="rect">
            <a:avLst/>
          </a:prstGeom>
        </p:spPr>
      </p:pic>
      <p:pic>
        <p:nvPicPr>
          <p:cNvPr id="9" name="Immagine 8" descr="IMG_2617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843808" y="4437112"/>
            <a:ext cx="2400000" cy="2088232"/>
          </a:xfrm>
          <a:prstGeom prst="rect">
            <a:avLst/>
          </a:prstGeom>
        </p:spPr>
      </p:pic>
      <p:pic>
        <p:nvPicPr>
          <p:cNvPr id="10" name="Immagine 9" descr="IMG_2625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572000" y="4653136"/>
            <a:ext cx="1920000" cy="2016064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sz="1600" dirty="0" smtClean="0">
                <a:latin typeface="Comic Sans MS" pitchFamily="66" charset="0"/>
              </a:rPr>
              <a:t>Il tempo passa è primavera, le bottinatrici escono in volo, succhiano il polline dai fiori , lo depongono nella cestella che hanno sulle zampe e poi tornano all’alveare cariche del bottino …</a:t>
            </a:r>
            <a:br>
              <a:rPr lang="it-IT" sz="1600" dirty="0" smtClean="0">
                <a:latin typeface="Comic Sans MS" pitchFamily="66" charset="0"/>
              </a:rPr>
            </a:br>
            <a:r>
              <a:rPr lang="it-IT" sz="1600" dirty="0" smtClean="0">
                <a:latin typeface="Comic Sans MS" pitchFamily="66" charset="0"/>
              </a:rPr>
              <a:t>lo sistemano nelle celle del favo accanto alle piccole larve, pronto per essere distribuito.</a:t>
            </a:r>
            <a:br>
              <a:rPr lang="it-IT" sz="1600" dirty="0" smtClean="0">
                <a:latin typeface="Comic Sans MS" pitchFamily="66" charset="0"/>
              </a:rPr>
            </a:br>
            <a:r>
              <a:rPr lang="it-IT" sz="1600" dirty="0" smtClean="0">
                <a:latin typeface="Comic Sans MS" pitchFamily="66" charset="0"/>
              </a:rPr>
              <a:t>Il nettare raccolto, invece, viene trasformato in miele …</a:t>
            </a:r>
            <a:r>
              <a:rPr lang="it-IT" sz="1200" dirty="0" smtClean="0">
                <a:latin typeface="Comic Sans MS" pitchFamily="66" charset="0"/>
              </a:rPr>
              <a:t/>
            </a:r>
            <a:br>
              <a:rPr lang="it-IT" sz="1200" dirty="0" smtClean="0">
                <a:latin typeface="Comic Sans MS" pitchFamily="66" charset="0"/>
              </a:rPr>
            </a:br>
            <a:r>
              <a:rPr lang="it-IT" sz="1600" dirty="0" smtClean="0">
                <a:latin typeface="Comic Sans MS" pitchFamily="66" charset="0"/>
              </a:rPr>
              <a:t> le guardiane … difendono l’alveare e scacciano i nemici … ma se pungono muoiono</a:t>
            </a:r>
            <a:endParaRPr lang="it-IT" sz="1600" dirty="0">
              <a:latin typeface="Comic Sans MS" pitchFamily="66" charset="0"/>
            </a:endParaRPr>
          </a:p>
        </p:txBody>
      </p:sp>
      <p:pic>
        <p:nvPicPr>
          <p:cNvPr id="4" name="Segnaposto contenuto 3" descr="IMG_263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1556792"/>
            <a:ext cx="2880000" cy="2160000"/>
          </a:xfrm>
        </p:spPr>
      </p:pic>
      <p:pic>
        <p:nvPicPr>
          <p:cNvPr id="5" name="Immagine 4" descr="IMG_263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95736" y="1772816"/>
            <a:ext cx="2880000" cy="2160000"/>
          </a:xfrm>
          <a:prstGeom prst="rect">
            <a:avLst/>
          </a:prstGeom>
        </p:spPr>
      </p:pic>
      <p:pic>
        <p:nvPicPr>
          <p:cNvPr id="6" name="Immagine 5" descr="IMG_264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60032" y="1412776"/>
            <a:ext cx="3360000" cy="2520000"/>
          </a:xfrm>
          <a:prstGeom prst="rect">
            <a:avLst/>
          </a:prstGeom>
        </p:spPr>
      </p:pic>
      <p:pic>
        <p:nvPicPr>
          <p:cNvPr id="7" name="Immagine 6" descr="IMG_264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96136" y="3501008"/>
            <a:ext cx="2880000" cy="3024336"/>
          </a:xfrm>
          <a:prstGeom prst="rect">
            <a:avLst/>
          </a:prstGeom>
        </p:spPr>
      </p:pic>
      <p:pic>
        <p:nvPicPr>
          <p:cNvPr id="8" name="Immagine 7" descr="IMG_264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635896" y="4221088"/>
            <a:ext cx="2880000" cy="2160000"/>
          </a:xfrm>
          <a:prstGeom prst="rect">
            <a:avLst/>
          </a:prstGeom>
        </p:spPr>
      </p:pic>
      <p:pic>
        <p:nvPicPr>
          <p:cNvPr id="9" name="Immagine 8" descr="IMG_2646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95536" y="4005064"/>
            <a:ext cx="3360000" cy="2520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1800" dirty="0" smtClean="0">
                <a:latin typeface="Comic Sans MS" pitchFamily="66" charset="0"/>
              </a:rPr>
              <a:t>La regina e l’uovo reale … la nascita di una giovane regina … l’addio della vecchia e la nascita di un nuovo alveare … il matrimonio della nuova e tutto ha di nuovo inizio</a:t>
            </a:r>
            <a:endParaRPr lang="it-IT" sz="1800" dirty="0">
              <a:latin typeface="Comic Sans MS" pitchFamily="66" charset="0"/>
            </a:endParaRPr>
          </a:p>
        </p:txBody>
      </p:sp>
      <p:pic>
        <p:nvPicPr>
          <p:cNvPr id="4" name="Segnaposto contenuto 3" descr="IMG_265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1484784"/>
            <a:ext cx="2880000" cy="2160000"/>
          </a:xfrm>
        </p:spPr>
      </p:pic>
      <p:pic>
        <p:nvPicPr>
          <p:cNvPr id="5" name="Immagine 4" descr="IMG_265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31840" y="1556792"/>
            <a:ext cx="3360000" cy="2520000"/>
          </a:xfrm>
          <a:prstGeom prst="rect">
            <a:avLst/>
          </a:prstGeom>
        </p:spPr>
      </p:pic>
      <p:pic>
        <p:nvPicPr>
          <p:cNvPr id="6" name="Immagine 5" descr="IMG_265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12160" y="1412776"/>
            <a:ext cx="2855944" cy="2520000"/>
          </a:xfrm>
          <a:prstGeom prst="rect">
            <a:avLst/>
          </a:prstGeom>
        </p:spPr>
      </p:pic>
      <p:pic>
        <p:nvPicPr>
          <p:cNvPr id="7" name="Immagine 6" descr="IMG_266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1520" y="3861048"/>
            <a:ext cx="3360000" cy="2520000"/>
          </a:xfrm>
          <a:prstGeom prst="rect">
            <a:avLst/>
          </a:prstGeom>
        </p:spPr>
      </p:pic>
      <p:pic>
        <p:nvPicPr>
          <p:cNvPr id="8" name="Immagine 7" descr="IMG_266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635896" y="4293096"/>
            <a:ext cx="2880000" cy="2160000"/>
          </a:xfrm>
          <a:prstGeom prst="rect">
            <a:avLst/>
          </a:prstGeom>
        </p:spPr>
      </p:pic>
      <p:pic>
        <p:nvPicPr>
          <p:cNvPr id="9" name="Immagine 8" descr="IMG_2667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372200" y="4437112"/>
            <a:ext cx="2400000" cy="1800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1800" dirty="0" smtClean="0">
                <a:latin typeface="Comic Sans MS" pitchFamily="66" charset="0"/>
              </a:rPr>
              <a:t>… la magia dell’alveare finisce, tutti tornano ad essere bambini e bambine,</a:t>
            </a:r>
            <a:br>
              <a:rPr lang="it-IT" sz="1800" dirty="0" smtClean="0">
                <a:latin typeface="Comic Sans MS" pitchFamily="66" charset="0"/>
              </a:rPr>
            </a:br>
            <a:r>
              <a:rPr lang="it-IT" sz="1800" dirty="0" smtClean="0">
                <a:latin typeface="Comic Sans MS" pitchFamily="66" charset="0"/>
              </a:rPr>
              <a:t>ma il fuco Luciano ha in serbo per noi altre sorprese  …</a:t>
            </a:r>
            <a:endParaRPr lang="it-IT" sz="1800" dirty="0">
              <a:latin typeface="Comic Sans MS" pitchFamily="66" charset="0"/>
            </a:endParaRPr>
          </a:p>
        </p:txBody>
      </p:sp>
      <p:pic>
        <p:nvPicPr>
          <p:cNvPr id="4" name="Segnaposto contenuto 3" descr="IMG_267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47664" y="1556792"/>
            <a:ext cx="6034617" cy="4525963"/>
          </a:xfrm>
        </p:spPr>
      </p:pic>
      <p:pic>
        <p:nvPicPr>
          <p:cNvPr id="5" name="Immagine 4" descr="IMG_265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4509120"/>
            <a:ext cx="2880000" cy="2160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1800" dirty="0" smtClean="0">
                <a:latin typeface="Comic Sans MS" pitchFamily="66" charset="0"/>
              </a:rPr>
              <a:t>Per capire meglio … </a:t>
            </a:r>
            <a:br>
              <a:rPr lang="it-IT" sz="1800" dirty="0" smtClean="0">
                <a:latin typeface="Comic Sans MS" pitchFamily="66" charset="0"/>
              </a:rPr>
            </a:br>
            <a:r>
              <a:rPr lang="it-IT" sz="1800" dirty="0" smtClean="0">
                <a:latin typeface="Comic Sans MS" pitchFamily="66" charset="0"/>
              </a:rPr>
              <a:t>il salone diventa un’officina … tutti dentro ad ascoltare, vedere, toccare, </a:t>
            </a:r>
            <a:r>
              <a:rPr lang="it-IT" sz="1800" dirty="0" smtClean="0">
                <a:latin typeface="Comic Sans MS" pitchFamily="66" charset="0"/>
              </a:rPr>
              <a:t>sperimentare … proviamo anche noi a fare le cellette esagonali …</a:t>
            </a:r>
            <a:endParaRPr lang="it-IT" sz="1800" dirty="0">
              <a:latin typeface="Comic Sans MS" pitchFamily="66" charset="0"/>
            </a:endParaRPr>
          </a:p>
        </p:txBody>
      </p:sp>
      <p:pic>
        <p:nvPicPr>
          <p:cNvPr id="4" name="Segnaposto contenuto 3" descr="IMG_268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1340768"/>
            <a:ext cx="2880000" cy="1943976"/>
          </a:xfrm>
        </p:spPr>
      </p:pic>
      <p:pic>
        <p:nvPicPr>
          <p:cNvPr id="5" name="Immagine 4" descr="IMG_268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43808" y="1340768"/>
            <a:ext cx="2711928" cy="2880320"/>
          </a:xfrm>
          <a:prstGeom prst="rect">
            <a:avLst/>
          </a:prstGeom>
        </p:spPr>
      </p:pic>
      <p:pic>
        <p:nvPicPr>
          <p:cNvPr id="6" name="Immagine 5" descr="IMG_268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80112" y="1412776"/>
            <a:ext cx="2880000" cy="2160000"/>
          </a:xfrm>
          <a:prstGeom prst="rect">
            <a:avLst/>
          </a:prstGeom>
        </p:spPr>
      </p:pic>
      <p:pic>
        <p:nvPicPr>
          <p:cNvPr id="7" name="Immagine 6" descr="IMG_269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868144" y="3212976"/>
            <a:ext cx="2880000" cy="2160000"/>
          </a:xfrm>
          <a:prstGeom prst="rect">
            <a:avLst/>
          </a:prstGeom>
        </p:spPr>
      </p:pic>
      <p:pic>
        <p:nvPicPr>
          <p:cNvPr id="9" name="Immagine 8" descr="IMG_2697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139952" y="4509120"/>
            <a:ext cx="2880000" cy="2160000"/>
          </a:xfrm>
          <a:prstGeom prst="rect">
            <a:avLst/>
          </a:prstGeom>
        </p:spPr>
      </p:pic>
      <p:pic>
        <p:nvPicPr>
          <p:cNvPr id="10" name="Immagine 9" descr="IMG_2710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555776" y="4293096"/>
            <a:ext cx="2400000" cy="2232248"/>
          </a:xfrm>
          <a:prstGeom prst="rect">
            <a:avLst/>
          </a:prstGeom>
        </p:spPr>
      </p:pic>
      <p:pic>
        <p:nvPicPr>
          <p:cNvPr id="11" name="Immagine 10" descr="IMG_2706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51520" y="4869160"/>
            <a:ext cx="2616024" cy="1800000"/>
          </a:xfrm>
          <a:prstGeom prst="rect">
            <a:avLst/>
          </a:prstGeom>
        </p:spPr>
      </p:pic>
      <p:pic>
        <p:nvPicPr>
          <p:cNvPr id="12" name="Immagine 11" descr="IMG_2698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51520" y="3140968"/>
            <a:ext cx="2400000" cy="1800000"/>
          </a:xfrm>
          <a:prstGeom prst="rect">
            <a:avLst/>
          </a:prstGeom>
        </p:spPr>
      </p:pic>
      <p:pic>
        <p:nvPicPr>
          <p:cNvPr id="13" name="Immagine 12" descr="IMG_2694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948264" y="5229200"/>
            <a:ext cx="1920000" cy="1440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it-IT" sz="1600" dirty="0" smtClean="0">
                <a:latin typeface="Comic Sans MS" pitchFamily="66" charset="0"/>
              </a:rPr>
              <a:t>E poi finalmente le api vere … osserviamo con gli occhi … sentiamo </a:t>
            </a:r>
            <a:r>
              <a:rPr lang="it-IT" sz="1600" dirty="0" smtClean="0">
                <a:latin typeface="Comic Sans MS" pitchFamily="66" charset="0"/>
              </a:rPr>
              <a:t>con le mani  … con le orecchie </a:t>
            </a:r>
            <a:r>
              <a:rPr lang="it-IT" sz="1600" dirty="0" smtClean="0">
                <a:latin typeface="Comic Sans MS" pitchFamily="66" charset="0"/>
              </a:rPr>
              <a:t>… con </a:t>
            </a:r>
            <a:r>
              <a:rPr lang="it-IT" sz="1600" dirty="0" smtClean="0">
                <a:latin typeface="Comic Sans MS" pitchFamily="66" charset="0"/>
              </a:rPr>
              <a:t>il naso</a:t>
            </a:r>
            <a:endParaRPr lang="it-IT" sz="1600" dirty="0">
              <a:latin typeface="Comic Sans MS" pitchFamily="66" charset="0"/>
            </a:endParaRPr>
          </a:p>
        </p:txBody>
      </p:sp>
      <p:pic>
        <p:nvPicPr>
          <p:cNvPr id="4" name="Segnaposto contenuto 3" descr="IMG_271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1124744"/>
            <a:ext cx="2400000" cy="2160040"/>
          </a:xfrm>
        </p:spPr>
      </p:pic>
      <p:pic>
        <p:nvPicPr>
          <p:cNvPr id="5" name="Immagine 4" descr="IMG_271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71800" y="1052736"/>
            <a:ext cx="3360000" cy="2952048"/>
          </a:xfrm>
          <a:prstGeom prst="rect">
            <a:avLst/>
          </a:prstGeom>
        </p:spPr>
      </p:pic>
      <p:pic>
        <p:nvPicPr>
          <p:cNvPr id="6" name="Immagine 5" descr="IMG_272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520" y="3140968"/>
            <a:ext cx="2880000" cy="2160000"/>
          </a:xfrm>
          <a:prstGeom prst="rect">
            <a:avLst/>
          </a:prstGeom>
        </p:spPr>
      </p:pic>
      <p:pic>
        <p:nvPicPr>
          <p:cNvPr id="7" name="Immagine 6" descr="IMG_272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843808" y="3933056"/>
            <a:ext cx="3360000" cy="2736304"/>
          </a:xfrm>
          <a:prstGeom prst="rect">
            <a:avLst/>
          </a:prstGeom>
        </p:spPr>
      </p:pic>
      <p:pic>
        <p:nvPicPr>
          <p:cNvPr id="8" name="Immagine 7" descr="IMG_273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156176" y="1124744"/>
            <a:ext cx="2400000" cy="2160040"/>
          </a:xfrm>
          <a:prstGeom prst="rect">
            <a:avLst/>
          </a:prstGeom>
        </p:spPr>
      </p:pic>
      <p:pic>
        <p:nvPicPr>
          <p:cNvPr id="9" name="Immagine 8" descr="IMG_2740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228184" y="3356992"/>
            <a:ext cx="2400000" cy="1800000"/>
          </a:xfrm>
          <a:prstGeom prst="rect">
            <a:avLst/>
          </a:prstGeom>
        </p:spPr>
      </p:pic>
      <p:pic>
        <p:nvPicPr>
          <p:cNvPr id="10" name="Immagine 9" descr="IMG_2746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156176" y="4797152"/>
            <a:ext cx="2400000" cy="1800000"/>
          </a:xfrm>
          <a:prstGeom prst="rect">
            <a:avLst/>
          </a:prstGeom>
        </p:spPr>
      </p:pic>
      <p:pic>
        <p:nvPicPr>
          <p:cNvPr id="11" name="Immagine 10" descr="IMG_2722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51520" y="4869160"/>
            <a:ext cx="2400000" cy="1800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256</Words>
  <Application>Microsoft Office PowerPoint</Application>
  <PresentationFormat>Presentazione su schermo (4:3)</PresentationFormat>
  <Paragraphs>15</Paragraphs>
  <Slides>14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14</vt:i4>
      </vt:variant>
    </vt:vector>
  </HeadingPairs>
  <TitlesOfParts>
    <vt:vector size="15" baseType="lpstr">
      <vt:lpstr>Tema di Office</vt:lpstr>
      <vt:lpstr>Le api a scuola </vt:lpstr>
      <vt:lpstr>Il fuco Luciano ci racconta il mondo delle api. Il  “C’ era una volta  … “ diventa subito con la drammatizzazione il “C’ è ora …”  diventiamo tutti delle api e siamo una grande famiglia nell’alveare con a capo una vera Regina … il gioco comincia</vt:lpstr>
      <vt:lpstr> Basta poco e ognuno ha un ruolo …  api ancelle, guardiane, bottinatrici, ceraiole,  nutrici, operaie … fuchi</vt:lpstr>
      <vt:lpstr>L’alveare prende vita con i racconti dell’ape regina …  E’inverno, nell’alveare le api ventilatrici si stringono attorno all’ape regina per scaldarla … muovono le loro ali e si scambiano di posizione … la regina ci racconta delle uova, dell’uovo reale, delle ancelle, delle nutrici, delle spazzine  </vt:lpstr>
      <vt:lpstr>Il tempo passa è primavera, le bottinatrici escono in volo, succhiano il polline dai fiori , lo depongono nella cestella che hanno sulle zampe e poi tornano all’alveare cariche del bottino … lo sistemano nelle celle del favo accanto alle piccole larve, pronto per essere distribuito. Il nettare raccolto, invece, viene trasformato in miele …  le guardiane … difendono l’alveare e scacciano i nemici … ma se pungono muoiono</vt:lpstr>
      <vt:lpstr>La regina e l’uovo reale … la nascita di una giovane regina … l’addio della vecchia e la nascita di un nuovo alveare … il matrimonio della nuova e tutto ha di nuovo inizio</vt:lpstr>
      <vt:lpstr>… la magia dell’alveare finisce, tutti tornano ad essere bambini e bambine, ma il fuco Luciano ha in serbo per noi altre sorprese  …</vt:lpstr>
      <vt:lpstr>Per capire meglio …  il salone diventa un’officina … tutti dentro ad ascoltare, vedere, toccare, sperimentare … proviamo anche noi a fare le cellette esagonali …</vt:lpstr>
      <vt:lpstr>E poi finalmente le api vere … osserviamo con gli occhi … sentiamo con le mani  … con le orecchie … con il naso</vt:lpstr>
      <vt:lpstr>E adesso proviamo a fare …  la smielatura </vt:lpstr>
      <vt:lpstr>… e dopo tanto impegno, è arrivato il momento dell’assaggio </vt:lpstr>
      <vt:lpstr>… i ritorni grafici dopo una restituzione verbale incredibilmente ricca di osservazioni e interventi </vt:lpstr>
      <vt:lpstr> …  e l’ esplosione di fiori … tanto amati dalle api …</vt:lpstr>
      <vt:lpstr>Una bella esperienza!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 api a scuola</dc:title>
  <dc:creator>Donatella</dc:creator>
  <cp:lastModifiedBy>Donatella</cp:lastModifiedBy>
  <cp:revision>25</cp:revision>
  <dcterms:created xsi:type="dcterms:W3CDTF">2017-04-01T13:33:35Z</dcterms:created>
  <dcterms:modified xsi:type="dcterms:W3CDTF">2017-04-22T12:25:44Z</dcterms:modified>
</cp:coreProperties>
</file>