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0" r:id="rId2"/>
    <p:sldId id="261" r:id="rId3"/>
    <p:sldId id="275" r:id="rId4"/>
    <p:sldId id="262" r:id="rId5"/>
    <p:sldId id="263" r:id="rId6"/>
    <p:sldId id="264" r:id="rId7"/>
    <p:sldId id="265" r:id="rId8"/>
    <p:sldId id="274" r:id="rId9"/>
    <p:sldId id="258" r:id="rId10"/>
    <p:sldId id="259" r:id="rId11"/>
    <p:sldId id="268" r:id="rId12"/>
    <p:sldId id="269" r:id="rId13"/>
    <p:sldId id="256" r:id="rId14"/>
    <p:sldId id="257" r:id="rId15"/>
    <p:sldId id="270" r:id="rId16"/>
    <p:sldId id="272" r:id="rId17"/>
    <p:sldId id="276" r:id="rId18"/>
    <p:sldId id="277" r:id="rId19"/>
    <p:sldId id="278" r:id="rId20"/>
    <p:sldId id="279" r:id="rId21"/>
    <p:sldId id="271" r:id="rId22"/>
    <p:sldId id="273" r:id="rId23"/>
    <p:sldId id="266" r:id="rId24"/>
    <p:sldId id="267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20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4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6D353-25CA-4465-A09E-965D6CC4E5A2}" type="datetimeFigureOut">
              <a:rPr lang="it-IT" smtClean="0"/>
              <a:pPr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7A0B-167E-4135-BD08-8C34571490F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Scuola dell’Infanzia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71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5400" dirty="0" smtClean="0">
                <a:solidFill>
                  <a:srgbClr val="FFFF00"/>
                </a:solidFill>
              </a:rPr>
              <a:t>ASSO</a:t>
            </a:r>
            <a:endParaRPr lang="it-IT" sz="5400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85852" y="2714620"/>
            <a:ext cx="64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Anno 2016-2017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48577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B0F0"/>
                </a:solidFill>
              </a:rPr>
              <a:t>Quanti cambiamenti e innovazioni in questo anno scolastico...</a:t>
            </a:r>
            <a:endParaRPr lang="it-IT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286216" cy="3286148"/>
          </a:xfrm>
          <a:prstGeom prst="rect">
            <a:avLst/>
          </a:prstGeom>
        </p:spPr>
      </p:pic>
      <p:pic>
        <p:nvPicPr>
          <p:cNvPr id="5" name="Immagine 4" descr="didatticaA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14290"/>
            <a:ext cx="4857752" cy="3286148"/>
          </a:xfrm>
          <a:prstGeom prst="rect">
            <a:avLst/>
          </a:prstGeom>
        </p:spPr>
      </p:pic>
      <p:pic>
        <p:nvPicPr>
          <p:cNvPr id="6" name="Immagine 5" descr="DSC01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286248" cy="3214710"/>
          </a:xfrm>
          <a:prstGeom prst="rect">
            <a:avLst/>
          </a:prstGeom>
        </p:spPr>
      </p:pic>
      <p:pic>
        <p:nvPicPr>
          <p:cNvPr id="7" name="Immagine 6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429000"/>
            <a:ext cx="4857752" cy="3214710"/>
          </a:xfrm>
          <a:prstGeom prst="rect">
            <a:avLst/>
          </a:prstGeom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SC01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4214842" cy="3357586"/>
          </a:xfrm>
          <a:prstGeom prst="rect">
            <a:avLst/>
          </a:prstGeom>
        </p:spPr>
      </p:pic>
      <p:pic>
        <p:nvPicPr>
          <p:cNvPr id="12" name="Immagine 11" descr="DSC01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214291"/>
            <a:ext cx="4214841" cy="3357586"/>
          </a:xfrm>
          <a:prstGeom prst="rect">
            <a:avLst/>
          </a:prstGeom>
        </p:spPr>
      </p:pic>
      <p:pic>
        <p:nvPicPr>
          <p:cNvPr id="14" name="Immagine 13" descr="DSC01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214842" cy="3286148"/>
          </a:xfrm>
          <a:prstGeom prst="rect">
            <a:avLst/>
          </a:prstGeom>
        </p:spPr>
      </p:pic>
      <p:pic>
        <p:nvPicPr>
          <p:cNvPr id="15" name="Immagine 14" descr="DSC012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357562"/>
            <a:ext cx="4214842" cy="3286148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pia di DSC01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9124" cy="3286124"/>
          </a:xfrm>
          <a:prstGeom prst="rect">
            <a:avLst/>
          </a:prstGeom>
        </p:spPr>
      </p:pic>
      <p:pic>
        <p:nvPicPr>
          <p:cNvPr id="6" name="Immagine 5" descr="DSC00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4714876" cy="3286124"/>
          </a:xfrm>
          <a:prstGeom prst="rect">
            <a:avLst/>
          </a:prstGeom>
        </p:spPr>
      </p:pic>
      <p:pic>
        <p:nvPicPr>
          <p:cNvPr id="7" name="Immagine 6" descr="DSC008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3248"/>
            <a:ext cx="4429124" cy="3714752"/>
          </a:xfrm>
          <a:prstGeom prst="rect">
            <a:avLst/>
          </a:prstGeom>
        </p:spPr>
      </p:pic>
      <p:pic>
        <p:nvPicPr>
          <p:cNvPr id="9" name="Immagine 8" descr="DSC008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143248"/>
            <a:ext cx="4714876" cy="3714752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1472" y="428605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Sezione A e B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28992" y="1500174"/>
            <a:ext cx="2286016" cy="45720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it-IT" sz="1600" dirty="0" smtClean="0"/>
              <a:t>QUEST’ANNO I BAMBINI DELLA SEZIONE A E B STANNO VIVENDO l’ESPERIENZA DELLE STAGIONI ATTRAVERSO I 5 SENSI. LE INSEGNANTI CRISTINA E ROSSANA COSTRUISCONO INSIEME AI LORO ALUNNI 5 LIBRICINI, UNO PER OGNI SENSO, DOVE IL BAMBINO POTRA’ RITROVARE E PERCORRERE IL LAVORO SVOLTO DURANTE QUESTI MESI. COSI’, ATTRAVERSO LA CONOSCENZAE LA SPERIMENTAZIONE, POTRA’ VEDERE, SENTIRE,ODORARE, TOCCARE E GUSTARE LE STAGIONI.</a:t>
            </a:r>
            <a:endParaRPr lang="it-IT" sz="1600" dirty="0"/>
          </a:p>
        </p:txBody>
      </p:sp>
      <p:pic>
        <p:nvPicPr>
          <p:cNvPr id="4" name="Immagine 3" descr="didattica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2428892" cy="1571636"/>
          </a:xfrm>
          <a:prstGeom prst="rect">
            <a:avLst/>
          </a:prstGeom>
        </p:spPr>
      </p:pic>
      <p:pic>
        <p:nvPicPr>
          <p:cNvPr id="5" name="Immagine 4" descr="didatticaA 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000372"/>
            <a:ext cx="2286016" cy="1785950"/>
          </a:xfrm>
          <a:prstGeom prst="rect">
            <a:avLst/>
          </a:prstGeom>
        </p:spPr>
      </p:pic>
      <p:pic>
        <p:nvPicPr>
          <p:cNvPr id="6" name="Immagine 5" descr="didatticaA 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857760"/>
            <a:ext cx="2571768" cy="1785950"/>
          </a:xfrm>
          <a:prstGeom prst="rect">
            <a:avLst/>
          </a:prstGeom>
        </p:spPr>
      </p:pic>
      <p:pic>
        <p:nvPicPr>
          <p:cNvPr id="7" name="Immagine 6" descr="Immagine 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1357298"/>
            <a:ext cx="2798436" cy="1285884"/>
          </a:xfrm>
          <a:prstGeom prst="rect">
            <a:avLst/>
          </a:prstGeom>
        </p:spPr>
      </p:pic>
      <p:pic>
        <p:nvPicPr>
          <p:cNvPr id="8" name="Immagine 7" descr="Immagine 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2786058"/>
            <a:ext cx="2928958" cy="1785950"/>
          </a:xfrm>
          <a:prstGeom prst="rect">
            <a:avLst/>
          </a:prstGeom>
        </p:spPr>
      </p:pic>
      <p:pic>
        <p:nvPicPr>
          <p:cNvPr id="9" name="Immagine 8" descr="didatticaA 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6446" y="4714884"/>
            <a:ext cx="2798436" cy="1920232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14290"/>
            <a:ext cx="2000264" cy="1920232"/>
          </a:xfrm>
          <a:prstGeom prst="rect">
            <a:avLst/>
          </a:prstGeom>
        </p:spPr>
      </p:pic>
      <p:pic>
        <p:nvPicPr>
          <p:cNvPr id="5" name="Immagine 4" descr="didatticaA 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14290"/>
            <a:ext cx="2071702" cy="1928826"/>
          </a:xfrm>
          <a:prstGeom prst="rect">
            <a:avLst/>
          </a:prstGeom>
        </p:spPr>
      </p:pic>
      <p:pic>
        <p:nvPicPr>
          <p:cNvPr id="6" name="Immagine 5" descr="didatticaA 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214290"/>
            <a:ext cx="2143140" cy="1928826"/>
          </a:xfrm>
          <a:prstGeom prst="rect">
            <a:avLst/>
          </a:prstGeom>
        </p:spPr>
      </p:pic>
      <p:pic>
        <p:nvPicPr>
          <p:cNvPr id="7" name="Immagine 6" descr="didatticaA 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2214554"/>
            <a:ext cx="2071702" cy="2000264"/>
          </a:xfrm>
          <a:prstGeom prst="rect">
            <a:avLst/>
          </a:prstGeom>
        </p:spPr>
      </p:pic>
      <p:pic>
        <p:nvPicPr>
          <p:cNvPr id="8" name="Immagine 7" descr="Immagine 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2214554"/>
            <a:ext cx="2428892" cy="2071702"/>
          </a:xfrm>
          <a:prstGeom prst="rect">
            <a:avLst/>
          </a:prstGeom>
        </p:spPr>
      </p:pic>
      <p:pic>
        <p:nvPicPr>
          <p:cNvPr id="9" name="Immagine 8" descr="Immagine 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2214554"/>
            <a:ext cx="2500330" cy="2000264"/>
          </a:xfrm>
          <a:prstGeom prst="rect">
            <a:avLst/>
          </a:prstGeom>
        </p:spPr>
      </p:pic>
      <p:pic>
        <p:nvPicPr>
          <p:cNvPr id="10" name="Immagine 9" descr="didatticaA 0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71604" y="4429132"/>
            <a:ext cx="5643602" cy="214314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pia di didatticaA 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" y="365760"/>
            <a:ext cx="4084320" cy="3348992"/>
          </a:xfrm>
          <a:prstGeom prst="rect">
            <a:avLst/>
          </a:prstGeom>
        </p:spPr>
      </p:pic>
      <p:pic>
        <p:nvPicPr>
          <p:cNvPr id="5" name="Immagine 4" descr="didatticaA 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65760"/>
            <a:ext cx="4084320" cy="3348992"/>
          </a:xfrm>
          <a:prstGeom prst="rect">
            <a:avLst/>
          </a:prstGeom>
        </p:spPr>
      </p:pic>
      <p:pic>
        <p:nvPicPr>
          <p:cNvPr id="7" name="Immagine 6" descr="Immagine 0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643314"/>
            <a:ext cx="4000528" cy="3214686"/>
          </a:xfrm>
          <a:prstGeom prst="rect">
            <a:avLst/>
          </a:prstGeom>
        </p:spPr>
      </p:pic>
      <p:pic>
        <p:nvPicPr>
          <p:cNvPr id="8" name="Immagine 7" descr="didatticaA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643314"/>
            <a:ext cx="4155758" cy="3214686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1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500438"/>
          </a:xfrm>
          <a:prstGeom prst="rect">
            <a:avLst/>
          </a:prstGeom>
        </p:spPr>
      </p:pic>
      <p:pic>
        <p:nvPicPr>
          <p:cNvPr id="5" name="Immagine 4" descr="DSC01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Immagine 5" descr="DSC014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86"/>
            <a:ext cx="4572000" cy="3643314"/>
          </a:xfrm>
          <a:prstGeom prst="rect">
            <a:avLst/>
          </a:prstGeom>
        </p:spPr>
      </p:pic>
      <p:pic>
        <p:nvPicPr>
          <p:cNvPr id="7" name="Immagine 6" descr="DSC014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143248"/>
            <a:ext cx="4572000" cy="3714752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Laboratorio di psicomotricità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0562" y="1600200"/>
            <a:ext cx="3429024" cy="452596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“Viviamo, riconosciamo e rappresentiamo le nostre emozioni”</a:t>
            </a:r>
          </a:p>
          <a:p>
            <a:pPr algn="ctr">
              <a:buNone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 con le maestre Emilia e Paola.</a:t>
            </a:r>
          </a:p>
          <a:p>
            <a:pPr algn="ctr">
              <a:buNone/>
            </a:pP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</a:rPr>
              <a:t>…Ci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 rilassiamo, ascoltiamo il nostro respiro, diventiamo delle figure, degli animali, degli elementi della natura, raccontiamo le nostre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</a:rPr>
              <a:t>emozioni…</a:t>
            </a:r>
            <a:endParaRPr lang="it-IT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Questo per noi è Yoga.</a:t>
            </a:r>
          </a:p>
          <a:p>
            <a:pPr algn="ctr">
              <a:buNone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Usiamo i materiali morbidi e giochiamo, creiamo e ci conosciamo</a:t>
            </a:r>
          </a:p>
          <a:p>
            <a:pPr algn="ctr">
              <a:buNone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endParaRPr lang="it-IT" dirty="0"/>
          </a:p>
        </p:txBody>
      </p:sp>
      <p:pic>
        <p:nvPicPr>
          <p:cNvPr id="4" name="Immagine 3" descr="IMG_0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4214842" cy="4915087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4429124" cy="3272013"/>
          </a:xfrm>
          <a:prstGeom prst="rect">
            <a:avLst/>
          </a:prstGeom>
        </p:spPr>
      </p:pic>
      <p:pic>
        <p:nvPicPr>
          <p:cNvPr id="5" name="Immagine 4" descr="IMG_0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4111"/>
            <a:ext cx="4786314" cy="3272013"/>
          </a:xfrm>
          <a:prstGeom prst="rect">
            <a:avLst/>
          </a:prstGeom>
        </p:spPr>
      </p:pic>
      <p:pic>
        <p:nvPicPr>
          <p:cNvPr id="6" name="Immagine 5" descr="IMG_0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357538"/>
            <a:ext cx="4643438" cy="3500462"/>
          </a:xfrm>
          <a:prstGeom prst="rect">
            <a:avLst/>
          </a:prstGeom>
        </p:spPr>
      </p:pic>
      <p:pic>
        <p:nvPicPr>
          <p:cNvPr id="7" name="Immagine 6" descr="IMG_1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7562"/>
            <a:ext cx="4643470" cy="3500438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Laboratorio manipolativo e pittorico “facciamo dei quadri”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4810" y="1600200"/>
            <a:ext cx="447199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</a:rPr>
              <a:t>…Tocchiamo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 le cose, lisce o ruvide, dure o morbide, dolci o salate, colorate, luminose e facciamo dei quadri con le forme, i colori e le sensazioni delle stagioni</a:t>
            </a:r>
          </a:p>
          <a:p>
            <a:pPr>
              <a:buNone/>
            </a:pPr>
            <a:r>
              <a:rPr lang="it-IT" dirty="0" smtClean="0"/>
              <a:t> </a:t>
            </a:r>
          </a:p>
          <a:p>
            <a:endParaRPr lang="it-IT" dirty="0"/>
          </a:p>
        </p:txBody>
      </p:sp>
      <p:pic>
        <p:nvPicPr>
          <p:cNvPr id="4" name="Immagine 3" descr="IMG_0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3643338" cy="5500702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 smtClean="0">
                <a:solidFill>
                  <a:srgbClr val="FF0000"/>
                </a:solidFill>
              </a:rPr>
              <a:t>Go </a:t>
            </a:r>
            <a:r>
              <a:rPr lang="it-IT" sz="5400" dirty="0" err="1" smtClean="0">
                <a:solidFill>
                  <a:srgbClr val="FF0000"/>
                </a:solidFill>
              </a:rPr>
              <a:t>go</a:t>
            </a:r>
            <a:r>
              <a:rPr lang="it-IT" sz="5400" dirty="0" smtClean="0">
                <a:solidFill>
                  <a:srgbClr val="FF0000"/>
                </a:solidFill>
              </a:rPr>
              <a:t> english !!!!</a:t>
            </a:r>
            <a:endParaRPr lang="it-IT" sz="54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7554" y="1600200"/>
            <a:ext cx="2143140" cy="452596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it-IT" sz="2800" dirty="0" smtClean="0">
                <a:solidFill>
                  <a:srgbClr val="FFFF00"/>
                </a:solidFill>
              </a:rPr>
              <a:t>.</a:t>
            </a: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 La scuola dell’infanzia di Asso è diventata bilingue. Un insegnante in ogni sezione, per 5 ore a settimana, accompagna le attività quotidiane parlando in inglese e permettendo così a tutti i bambini di apprendere i primi vocaboli attraverso giochi, canzoni e attività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4" name="Immagine 3" descr="100_4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" y="1500174"/>
            <a:ext cx="2798436" cy="4643470"/>
          </a:xfrm>
          <a:prstGeom prst="rect">
            <a:avLst/>
          </a:prstGeom>
        </p:spPr>
      </p:pic>
      <p:pic>
        <p:nvPicPr>
          <p:cNvPr id="5" name="Immagine 4" descr="foto marzo 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500174"/>
            <a:ext cx="3286116" cy="464347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3989926" cy="3429000"/>
          </a:xfrm>
          <a:prstGeom prst="rect">
            <a:avLst/>
          </a:prstGeom>
        </p:spPr>
      </p:pic>
      <p:pic>
        <p:nvPicPr>
          <p:cNvPr id="5" name="Immagine 4" descr="IMG_1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85987"/>
            <a:ext cx="3857620" cy="3272013"/>
          </a:xfrm>
          <a:prstGeom prst="rect">
            <a:avLst/>
          </a:prstGeom>
        </p:spPr>
      </p:pic>
      <p:pic>
        <p:nvPicPr>
          <p:cNvPr id="6" name="Immagine 5" descr="IMG_1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42852"/>
            <a:ext cx="4429124" cy="3200575"/>
          </a:xfrm>
          <a:prstGeom prst="rect">
            <a:avLst/>
          </a:prstGeom>
        </p:spPr>
      </p:pic>
      <p:pic>
        <p:nvPicPr>
          <p:cNvPr id="7" name="Immagine 6" descr="IMG_1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3786190"/>
            <a:ext cx="2346853" cy="250033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Voglia di natura!!!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5" name="Immagine 4" descr="DSC01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4357686" cy="3286148"/>
          </a:xfrm>
          <a:prstGeom prst="rect">
            <a:avLst/>
          </a:prstGeom>
        </p:spPr>
      </p:pic>
      <p:pic>
        <p:nvPicPr>
          <p:cNvPr id="6" name="Immagine 5" descr="DSC01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285860"/>
            <a:ext cx="4286280" cy="3286148"/>
          </a:xfrm>
          <a:prstGeom prst="rect">
            <a:avLst/>
          </a:prstGeom>
        </p:spPr>
      </p:pic>
      <p:pic>
        <p:nvPicPr>
          <p:cNvPr id="7" name="Immagine 6" descr="DSC01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57628"/>
            <a:ext cx="4357686" cy="3000372"/>
          </a:xfrm>
          <a:prstGeom prst="rect">
            <a:avLst/>
          </a:prstGeom>
        </p:spPr>
      </p:pic>
      <p:pic>
        <p:nvPicPr>
          <p:cNvPr id="8" name="Immagine 7" descr="DSC013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4000504"/>
            <a:ext cx="4286248" cy="2857496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3286124"/>
          </a:xfrm>
          <a:prstGeom prst="rect">
            <a:avLst/>
          </a:prstGeom>
        </p:spPr>
      </p:pic>
      <p:pic>
        <p:nvPicPr>
          <p:cNvPr id="5" name="Immagine 4" descr="Immagine 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3286124"/>
          </a:xfrm>
          <a:prstGeom prst="rect">
            <a:avLst/>
          </a:prstGeom>
        </p:spPr>
      </p:pic>
      <p:pic>
        <p:nvPicPr>
          <p:cNvPr id="6" name="Immagine 5" descr="Immagine 1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286124"/>
            <a:ext cx="4500562" cy="3571876"/>
          </a:xfrm>
          <a:prstGeom prst="rect">
            <a:avLst/>
          </a:prstGeom>
        </p:spPr>
      </p:pic>
      <p:pic>
        <p:nvPicPr>
          <p:cNvPr id="7" name="Immagine 6" descr="Immagine 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24"/>
            <a:ext cx="4643438" cy="3571876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it-IT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UNA GIORNATA A TEATRO</a:t>
            </a:r>
            <a:endParaRPr lang="it-IT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85786" y="1785926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latin typeface="Freestyle Script" pitchFamily="66" charset="0"/>
              </a:rPr>
              <a:t>IL BARBIERE </a:t>
            </a:r>
            <a:r>
              <a:rPr lang="it-IT" sz="3200" dirty="0" err="1" smtClean="0">
                <a:solidFill>
                  <a:srgbClr val="FF0000"/>
                </a:solidFill>
                <a:latin typeface="Freestyle Script" pitchFamily="66" charset="0"/>
              </a:rPr>
              <a:t>DI</a:t>
            </a:r>
            <a:r>
              <a:rPr lang="it-IT" sz="3200" dirty="0" smtClean="0">
                <a:solidFill>
                  <a:srgbClr val="FF0000"/>
                </a:solidFill>
                <a:latin typeface="Freestyle Script" pitchFamily="66" charset="0"/>
              </a:rPr>
              <a:t> VANIGLIA, TEATRO SOCIALE </a:t>
            </a:r>
            <a:r>
              <a:rPr lang="it-IT" sz="3200" dirty="0" err="1" smtClean="0">
                <a:solidFill>
                  <a:srgbClr val="FF0000"/>
                </a:solidFill>
                <a:latin typeface="Freestyle Script" pitchFamily="66" charset="0"/>
              </a:rPr>
              <a:t>DI</a:t>
            </a:r>
            <a:r>
              <a:rPr lang="it-IT" sz="3200" dirty="0" smtClean="0">
                <a:solidFill>
                  <a:srgbClr val="FF0000"/>
                </a:solidFill>
                <a:latin typeface="Freestyle Script" pitchFamily="66" charset="0"/>
              </a:rPr>
              <a:t> COMO</a:t>
            </a:r>
            <a:endParaRPr lang="it-IT" sz="3200" dirty="0">
              <a:solidFill>
                <a:srgbClr val="FF0000"/>
              </a:solidFill>
              <a:latin typeface="Freestyle Script" pitchFamily="66" charset="0"/>
            </a:endParaRPr>
          </a:p>
        </p:txBody>
      </p:sp>
      <p:pic>
        <p:nvPicPr>
          <p:cNvPr id="6" name="Immagine 5" descr="DSC0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357430"/>
            <a:ext cx="3929090" cy="2214578"/>
          </a:xfrm>
          <a:prstGeom prst="rect">
            <a:avLst/>
          </a:prstGeom>
        </p:spPr>
      </p:pic>
      <p:pic>
        <p:nvPicPr>
          <p:cNvPr id="7" name="Immagine 6" descr="DSC01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357430"/>
            <a:ext cx="4786314" cy="2214578"/>
          </a:xfrm>
          <a:prstGeom prst="rect">
            <a:avLst/>
          </a:prstGeom>
        </p:spPr>
      </p:pic>
      <p:pic>
        <p:nvPicPr>
          <p:cNvPr id="8" name="Immagine 7" descr="DSC01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4500546"/>
            <a:ext cx="5214974" cy="2357454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1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48" cy="3357562"/>
          </a:xfrm>
          <a:prstGeom prst="rect">
            <a:avLst/>
          </a:prstGeom>
        </p:spPr>
      </p:pic>
      <p:pic>
        <p:nvPicPr>
          <p:cNvPr id="5" name="Immagine 4" descr="DSC01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0"/>
            <a:ext cx="4786314" cy="3357562"/>
          </a:xfrm>
          <a:prstGeom prst="rect">
            <a:avLst/>
          </a:prstGeom>
        </p:spPr>
      </p:pic>
      <p:pic>
        <p:nvPicPr>
          <p:cNvPr id="7" name="Immagine 6" descr="DSC01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4286248" cy="3571876"/>
          </a:xfrm>
          <a:prstGeom prst="rect">
            <a:avLst/>
          </a:prstGeom>
        </p:spPr>
      </p:pic>
      <p:pic>
        <p:nvPicPr>
          <p:cNvPr id="8" name="Immagine 7" descr="DSC01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286124"/>
            <a:ext cx="4786314" cy="3571876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 marzo 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143372" cy="6215082"/>
          </a:xfrm>
          <a:prstGeom prst="rect">
            <a:avLst/>
          </a:prstGeom>
        </p:spPr>
      </p:pic>
      <p:pic>
        <p:nvPicPr>
          <p:cNvPr id="3" name="Immagine 2" descr="foto marzo 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286248" cy="6215106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Perche’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insieme è più </a:t>
            </a:r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bello…perché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      insieme è più giusto!</a:t>
            </a:r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0364" y="1600200"/>
            <a:ext cx="3000396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it-IT" sz="2800" dirty="0" smtClean="0"/>
              <a:t>Sempre da quest’anno è stata data ad ogni famiglia la possibilità di scegliere come gestire il momento del pranzo. Il cibo portato da casa ha così permesso a tutti di frequentare la scuola dell’infanzia anche durante il pranzo.</a:t>
            </a:r>
            <a:endParaRPr lang="it-IT" sz="2800" dirty="0"/>
          </a:p>
        </p:txBody>
      </p:sp>
      <p:pic>
        <p:nvPicPr>
          <p:cNvPr id="4" name="Immagine 3" descr="foto marzo 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2857488" cy="2500330"/>
          </a:xfrm>
          <a:prstGeom prst="rect">
            <a:avLst/>
          </a:prstGeom>
        </p:spPr>
      </p:pic>
      <p:pic>
        <p:nvPicPr>
          <p:cNvPr id="5" name="Immagine 4" descr="foto marzo 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714488"/>
            <a:ext cx="3000364" cy="2428892"/>
          </a:xfrm>
          <a:prstGeom prst="rect">
            <a:avLst/>
          </a:prstGeom>
        </p:spPr>
      </p:pic>
      <p:pic>
        <p:nvPicPr>
          <p:cNvPr id="6" name="Immagine 5" descr="foto marzo 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3356"/>
            <a:ext cx="2857488" cy="2714644"/>
          </a:xfrm>
          <a:prstGeom prst="rect">
            <a:avLst/>
          </a:prstGeom>
        </p:spPr>
      </p:pic>
      <p:pic>
        <p:nvPicPr>
          <p:cNvPr id="7" name="Immagine 6" descr="foto marzo 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4143380"/>
            <a:ext cx="3000364" cy="271462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Reggio </a:t>
            </a:r>
            <a:r>
              <a:rPr lang="it-IT" dirty="0" err="1" smtClean="0">
                <a:solidFill>
                  <a:srgbClr val="FF0000"/>
                </a:solidFill>
              </a:rPr>
              <a:t>Children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approach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3240" y="1285860"/>
            <a:ext cx="2786082" cy="4840303"/>
          </a:xfrm>
        </p:spPr>
        <p:txBody>
          <a:bodyPr>
            <a:no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</a:rPr>
              <a:t>La continua formazione effettuata dagli insegnanti obbliga gli stessi ad aprire gli orizzonti e a mettersi in gioco nella sperimentazione di nuove indicazioni che offrono tecniche di lavoro e metodi sempre più adeguati ai bisogni dei bambini. Quest’anno in due sezioni abbiamo iniziato ad introdurre alcuni elementi e diverse tecniche  avvicinandoci il più possibile al metodo di Reggio Emilia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pic>
        <p:nvPicPr>
          <p:cNvPr id="4" name="Immagine 3" descr="DSC00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3214710" cy="5072098"/>
          </a:xfrm>
          <a:prstGeom prst="rect">
            <a:avLst/>
          </a:prstGeom>
        </p:spPr>
      </p:pic>
      <p:pic>
        <p:nvPicPr>
          <p:cNvPr id="5" name="Immagine 4" descr="Immagine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357298"/>
            <a:ext cx="3143240" cy="4929222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4">
                    <a:lumMod val="75000"/>
                  </a:schemeClr>
                </a:solidFill>
              </a:rPr>
              <a:t>Tavolo luminoso, pedane, quadri </a:t>
            </a:r>
            <a:r>
              <a:rPr lang="it-IT" dirty="0" err="1" smtClean="0">
                <a:solidFill>
                  <a:schemeClr val="accent4">
                    <a:lumMod val="75000"/>
                  </a:schemeClr>
                </a:solidFill>
              </a:rPr>
              <a:t>materici…</a:t>
            </a:r>
            <a:r>
              <a:rPr lang="it-IT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magine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240"/>
            <a:ext cx="4286248" cy="3929090"/>
          </a:xfrm>
          <a:prstGeom prst="rect">
            <a:avLst/>
          </a:prstGeom>
        </p:spPr>
      </p:pic>
      <p:pic>
        <p:nvPicPr>
          <p:cNvPr id="5" name="Immagine 4" descr="al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000240"/>
            <a:ext cx="4572000" cy="392909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71934" cy="3286148"/>
          </a:xfrm>
          <a:prstGeom prst="rect">
            <a:avLst/>
          </a:prstGeom>
        </p:spPr>
      </p:pic>
      <p:pic>
        <p:nvPicPr>
          <p:cNvPr id="5" name="Immagine 4" descr="Immagine 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214842" cy="3000396"/>
          </a:xfrm>
          <a:prstGeom prst="rect">
            <a:avLst/>
          </a:prstGeom>
        </p:spPr>
      </p:pic>
      <p:pic>
        <p:nvPicPr>
          <p:cNvPr id="6" name="Immagine 5" descr="didatticaA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143248"/>
            <a:ext cx="4572000" cy="3071834"/>
          </a:xfrm>
          <a:prstGeom prst="rect">
            <a:avLst/>
          </a:prstGeom>
        </p:spPr>
      </p:pic>
      <p:pic>
        <p:nvPicPr>
          <p:cNvPr id="7" name="Immagine 6" descr="Immagine 0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786190"/>
            <a:ext cx="3857652" cy="2786082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0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14678" cy="3500438"/>
          </a:xfrm>
          <a:prstGeom prst="rect">
            <a:avLst/>
          </a:prstGeom>
        </p:spPr>
      </p:pic>
      <p:pic>
        <p:nvPicPr>
          <p:cNvPr id="5" name="Immagine 4" descr="DSC00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786190"/>
            <a:ext cx="4071934" cy="2928958"/>
          </a:xfrm>
          <a:prstGeom prst="rect">
            <a:avLst/>
          </a:prstGeom>
        </p:spPr>
      </p:pic>
      <p:pic>
        <p:nvPicPr>
          <p:cNvPr id="8" name="Immagine 7" descr="Immagine 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0"/>
            <a:ext cx="5429256" cy="3714752"/>
          </a:xfrm>
          <a:prstGeom prst="rect">
            <a:avLst/>
          </a:prstGeom>
        </p:spPr>
      </p:pic>
      <p:pic>
        <p:nvPicPr>
          <p:cNvPr id="9" name="Immagine 8" descr="DSC013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857628"/>
            <a:ext cx="4357718" cy="2786034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215370" cy="500065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SEZIONE C e D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14744" y="1857364"/>
            <a:ext cx="2071702" cy="4429156"/>
          </a:xfrm>
        </p:spPr>
        <p:txBody>
          <a:bodyPr>
            <a:normAutofit/>
          </a:bodyPr>
          <a:lstStyle/>
          <a:p>
            <a:pPr algn="l"/>
            <a:r>
              <a:rPr lang="it-IT" sz="1400" dirty="0" smtClean="0"/>
              <a:t>MA CHI HA MAI DETTO CHE IO SONO TROPPO PICCOLO? MA SAPETE VOI QUANTE COSE POSSO FARE IO CON I MIEI TRE, QUATTRO ANNI?  HO UN MONDO DA SCOPRIRE, DA  CONOSCERE, DA TOCCARE CON LE MANI, VEDERE CON GLI OCCHI. HO LA MIA FANTASIA CON CUI VIAGGIARE E TANTI SOGNI DA INSEGUIRE. IL NOSTRO VIAGGIO DURERA’ UN ANNO. ALLA FINE  NON SARO’ SOLO PIU’ </a:t>
            </a:r>
            <a:r>
              <a:rPr lang="it-IT" sz="1400" dirty="0" err="1" smtClean="0"/>
              <a:t>ALTO…</a:t>
            </a:r>
            <a:endParaRPr lang="it-IT" sz="1400" dirty="0"/>
          </a:p>
        </p:txBody>
      </p:sp>
      <p:pic>
        <p:nvPicPr>
          <p:cNvPr id="4" name="Immagine 3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85794"/>
            <a:ext cx="2500330" cy="2786082"/>
          </a:xfrm>
          <a:prstGeom prst="rect">
            <a:avLst/>
          </a:prstGeom>
        </p:spPr>
      </p:pic>
      <p:pic>
        <p:nvPicPr>
          <p:cNvPr id="5" name="Immagine 4" descr="alb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643314"/>
            <a:ext cx="2500330" cy="3071810"/>
          </a:xfrm>
          <a:prstGeom prst="rect">
            <a:avLst/>
          </a:prstGeom>
        </p:spPr>
      </p:pic>
      <p:pic>
        <p:nvPicPr>
          <p:cNvPr id="7" name="Immagine 6" descr="Immagine 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928670"/>
            <a:ext cx="3000364" cy="2643206"/>
          </a:xfrm>
          <a:prstGeom prst="rect">
            <a:avLst/>
          </a:prstGeom>
        </p:spPr>
      </p:pic>
      <p:pic>
        <p:nvPicPr>
          <p:cNvPr id="9" name="Immagine 8" descr="Immagine 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3643314"/>
            <a:ext cx="3000396" cy="3000396"/>
          </a:xfrm>
          <a:prstGeom prst="rect">
            <a:avLst/>
          </a:prstGeom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471</Words>
  <Application>Microsoft Office PowerPoint</Application>
  <PresentationFormat>Presentazione su schermo (4:3)</PresentationFormat>
  <Paragraphs>28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Scuola dell’Infanzia </vt:lpstr>
      <vt:lpstr>Go go english !!!!</vt:lpstr>
      <vt:lpstr>Diapositiva 3</vt:lpstr>
      <vt:lpstr>Perche’ insieme è più bello…perché       insieme è più giusto!</vt:lpstr>
      <vt:lpstr> Reggio Children approach</vt:lpstr>
      <vt:lpstr>Tavolo luminoso, pedane, quadri materici….</vt:lpstr>
      <vt:lpstr>Diapositiva 7</vt:lpstr>
      <vt:lpstr>Diapositiva 8</vt:lpstr>
      <vt:lpstr>SEZIONE C e D</vt:lpstr>
      <vt:lpstr>Diapositiva 10</vt:lpstr>
      <vt:lpstr>Diapositiva 11</vt:lpstr>
      <vt:lpstr>Diapositiva 12</vt:lpstr>
      <vt:lpstr>Sezione A e B</vt:lpstr>
      <vt:lpstr>Diapositiva 14</vt:lpstr>
      <vt:lpstr>Diapositiva 15</vt:lpstr>
      <vt:lpstr>Diapositiva 16</vt:lpstr>
      <vt:lpstr>Laboratorio di psicomotricità</vt:lpstr>
      <vt:lpstr>Diapositiva 18</vt:lpstr>
      <vt:lpstr>Laboratorio manipolativo e pittorico “facciamo dei quadri” </vt:lpstr>
      <vt:lpstr>Diapositiva 20</vt:lpstr>
      <vt:lpstr>Voglia di natura!!!</vt:lpstr>
      <vt:lpstr>Diapositiva 22</vt:lpstr>
      <vt:lpstr>UNA GIORNATA A TEATRO</vt:lpstr>
      <vt:lpstr>Diapositiva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Sezione A e B</dc:title>
  <dc:creator>inf</dc:creator>
  <cp:lastModifiedBy>inf</cp:lastModifiedBy>
  <cp:revision>73</cp:revision>
  <dcterms:created xsi:type="dcterms:W3CDTF">2017-03-20T13:18:30Z</dcterms:created>
  <dcterms:modified xsi:type="dcterms:W3CDTF">2017-04-11T09:42:54Z</dcterms:modified>
</cp:coreProperties>
</file>